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73" r:id="rId1"/>
  </p:sldMasterIdLst>
  <p:notesMasterIdLst>
    <p:notesMasterId r:id="rId20"/>
  </p:notesMasterIdLst>
  <p:sldIdLst>
    <p:sldId id="259" r:id="rId2"/>
    <p:sldId id="267" r:id="rId3"/>
    <p:sldId id="269" r:id="rId4"/>
    <p:sldId id="270" r:id="rId5"/>
    <p:sldId id="271" r:id="rId6"/>
    <p:sldId id="286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1" autoAdjust="0"/>
    <p:restoredTop sz="85732" autoAdjust="0"/>
  </p:normalViewPr>
  <p:slideViewPr>
    <p:cSldViewPr snapToGrid="0">
      <p:cViewPr varScale="1">
        <p:scale>
          <a:sx n="94" d="100"/>
          <a:sy n="94" d="100"/>
        </p:scale>
        <p:origin x="86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00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01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94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99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50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93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60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66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22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95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80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2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41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77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73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78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19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88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7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6143-E03C-4CFD-AFDC-14E5BDEA754C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8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4278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59704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842952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5276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6114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59988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72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9479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378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453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206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7695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20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095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5273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0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E59FD0C-5451-4CA0-86AF-E70AE3279989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7745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  <p:sldLayoutId id="2147484086" r:id="rId13"/>
    <p:sldLayoutId id="2147484087" r:id="rId14"/>
    <p:sldLayoutId id="2147484088" r:id="rId15"/>
    <p:sldLayoutId id="2147484089" r:id="rId16"/>
    <p:sldLayoutId id="2147484090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utonomie.regione.emilia-romagna.it/polizia-locale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/>
        </p:nvSpPr>
        <p:spPr>
          <a:xfrm>
            <a:off x="5470180" y="1254154"/>
            <a:ext cx="5995552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r">
              <a:buNone/>
            </a:pPr>
            <a:r>
              <a:rPr lang="it-IT" sz="4000" b="1" cap="none" spc="0" dirty="0">
                <a:ln w="13462">
                  <a:solidFill>
                    <a:schemeClr val="tx1"/>
                  </a:solidFill>
                  <a:prstDash val="solid"/>
                </a:ln>
              </a:rPr>
              <a:t>Rilevazione annuale</a:t>
            </a:r>
          </a:p>
          <a:p>
            <a:pPr marL="0" indent="0" algn="r">
              <a:buNone/>
            </a:pPr>
            <a:r>
              <a:rPr lang="it-IT" sz="4000" b="1" cap="none" spc="0" dirty="0">
                <a:ln w="13462">
                  <a:solidFill>
                    <a:schemeClr val="tx1"/>
                  </a:solidFill>
                  <a:prstDash val="solid"/>
                </a:ln>
              </a:rPr>
              <a:t>sulle dotazioni e le attività</a:t>
            </a:r>
          </a:p>
          <a:p>
            <a:pPr marL="0" indent="0" algn="r">
              <a:buNone/>
            </a:pPr>
            <a:r>
              <a:rPr lang="it-IT" sz="4000" b="1" cap="none" spc="0" dirty="0">
                <a:ln w="13462">
                  <a:solidFill>
                    <a:schemeClr val="tx1"/>
                  </a:solidFill>
                  <a:prstDash val="solid"/>
                </a:ln>
              </a:rPr>
              <a:t>delle polizie locali </a:t>
            </a:r>
          </a:p>
          <a:p>
            <a:pPr marL="0" indent="0" algn="r">
              <a:buNone/>
            </a:pPr>
            <a:r>
              <a:rPr lang="it-IT" sz="4000" b="1" cap="none" spc="0" dirty="0">
                <a:ln w="13462">
                  <a:solidFill>
                    <a:schemeClr val="tx1"/>
                  </a:solidFill>
                  <a:prstDash val="solid"/>
                </a:ln>
              </a:rPr>
              <a:t>dell’Emilia-Romagna</a:t>
            </a:r>
          </a:p>
          <a:p>
            <a:pPr marL="0" indent="0" algn="r">
              <a:buNone/>
            </a:pPr>
            <a:endParaRPr lang="it-IT" sz="4000" b="1" dirty="0">
              <a:ln w="13462">
                <a:solidFill>
                  <a:schemeClr val="tx1"/>
                </a:solidFill>
                <a:prstDash val="solid"/>
              </a:ln>
            </a:endParaRPr>
          </a:p>
          <a:p>
            <a:pPr marL="0" indent="0" algn="r">
              <a:buNone/>
            </a:pPr>
            <a:r>
              <a:rPr lang="it-IT" sz="4000" b="1" dirty="0">
                <a:ln w="13462">
                  <a:noFill/>
                  <a:prstDash val="solid"/>
                </a:ln>
                <a:solidFill>
                  <a:schemeClr val="accent5"/>
                </a:solidFill>
              </a:rPr>
              <a:t>Anno 2020</a:t>
            </a:r>
            <a:endParaRPr lang="it-IT" sz="4000" b="1" cap="none" spc="0" dirty="0">
              <a:ln w="13462">
                <a:noFill/>
                <a:prstDash val="solid"/>
              </a:ln>
              <a:solidFill>
                <a:schemeClr val="accent5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A5245D3-F925-4340-82A8-11E5D5D83F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268" y="1628513"/>
            <a:ext cx="2237110" cy="1387061"/>
          </a:xfrm>
          <a:prstGeom prst="rect">
            <a:avLst/>
          </a:prstGeom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E87B1B12-E53A-4B50-9E1D-1EBBF3271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883" y="385360"/>
            <a:ext cx="2985721" cy="466329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A640CF-7E30-4A6F-9C15-F36E9B1C38CD}"/>
              </a:ext>
            </a:extLst>
          </p:cNvPr>
          <p:cNvSpPr txBox="1"/>
          <p:nvPr/>
        </p:nvSpPr>
        <p:spPr>
          <a:xfrm>
            <a:off x="365005" y="884822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Bahnschrift Condensed" panose="020B0502040204020203" pitchFamily="34" charset="0"/>
              </a:rPr>
              <a:t>Gabinetto del presidente della Giunta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F79D55C-2501-4470-B9F2-61E8D3BACA82}"/>
              </a:ext>
            </a:extLst>
          </p:cNvPr>
          <p:cNvSpPr txBox="1"/>
          <p:nvPr/>
        </p:nvSpPr>
        <p:spPr>
          <a:xfrm>
            <a:off x="401155" y="6231600"/>
            <a:ext cx="570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http://autonomie.regione.emilia-romagna.it/polizia-locale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1425883-012D-4650-A300-D2F8DEE3463D}"/>
              </a:ext>
            </a:extLst>
          </p:cNvPr>
          <p:cNvSpPr txBox="1"/>
          <p:nvPr/>
        </p:nvSpPr>
        <p:spPr>
          <a:xfrm>
            <a:off x="7691646" y="6231600"/>
            <a:ext cx="409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polizialocale@regione.emilia-romagna.it</a:t>
            </a:r>
          </a:p>
        </p:txBody>
      </p:sp>
    </p:spTree>
    <p:extLst>
      <p:ext uri="{BB962C8B-B14F-4D97-AF65-F5344CB8AC3E}">
        <p14:creationId xmlns:p14="http://schemas.microsoft.com/office/powerpoint/2010/main" val="2231647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FFD9D2F-CAFC-4308-A539-4CAEED69C7E5}"/>
              </a:ext>
            </a:extLst>
          </p:cNvPr>
          <p:cNvSpPr txBox="1"/>
          <p:nvPr/>
        </p:nvSpPr>
        <p:spPr>
          <a:xfrm>
            <a:off x="3215640" y="1104264"/>
            <a:ext cx="6096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Le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richieste</a:t>
            </a:r>
            <a:endParaRPr lang="en-US" sz="36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1AB28CA5-1BB6-4797-BE78-F695E03E7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500972"/>
              </p:ext>
            </p:extLst>
          </p:nvPr>
        </p:nvGraphicFramePr>
        <p:xfrm>
          <a:off x="1899920" y="2727960"/>
          <a:ext cx="8727440" cy="19964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63720">
                  <a:extLst>
                    <a:ext uri="{9D8B030D-6E8A-4147-A177-3AD203B41FA5}">
                      <a16:colId xmlns:a16="http://schemas.microsoft.com/office/drawing/2014/main" val="1927843597"/>
                    </a:ext>
                  </a:extLst>
                </a:gridCol>
                <a:gridCol w="4363720">
                  <a:extLst>
                    <a:ext uri="{9D8B030D-6E8A-4147-A177-3AD203B41FA5}">
                      <a16:colId xmlns:a16="http://schemas.microsoft.com/office/drawing/2014/main" val="550693653"/>
                    </a:ext>
                  </a:extLst>
                </a:gridCol>
              </a:tblGrid>
              <a:tr h="998220">
                <a:tc>
                  <a:txBody>
                    <a:bodyPr/>
                    <a:lstStyle/>
                    <a:p>
                      <a:r>
                        <a:rPr lang="it-IT" dirty="0"/>
                        <a:t>Richieste di pronto intervento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646.350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119195"/>
                  </a:ext>
                </a:extLst>
              </a:tr>
              <a:tr h="998220">
                <a:tc>
                  <a:txBody>
                    <a:bodyPr/>
                    <a:lstStyle/>
                    <a:p>
                      <a:r>
                        <a:rPr lang="it-IT" dirty="0"/>
                        <a:t>Problematiche di prossimità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66.313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985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994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83E0950-632B-4EAE-8FD7-1D1F01B346BA}"/>
              </a:ext>
            </a:extLst>
          </p:cNvPr>
          <p:cNvSpPr txBox="1"/>
          <p:nvPr/>
        </p:nvSpPr>
        <p:spPr>
          <a:xfrm>
            <a:off x="3048000" y="1165224"/>
            <a:ext cx="6096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La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prevenzione</a:t>
            </a:r>
            <a:endParaRPr lang="en-US" sz="36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9436A90F-9969-4B87-9810-07AA9186A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782704"/>
              </p:ext>
            </p:extLst>
          </p:nvPr>
        </p:nvGraphicFramePr>
        <p:xfrm>
          <a:off x="1442720" y="2670386"/>
          <a:ext cx="9265920" cy="104817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632960">
                  <a:extLst>
                    <a:ext uri="{9D8B030D-6E8A-4147-A177-3AD203B41FA5}">
                      <a16:colId xmlns:a16="http://schemas.microsoft.com/office/drawing/2014/main" val="2318262997"/>
                    </a:ext>
                  </a:extLst>
                </a:gridCol>
                <a:gridCol w="4632960">
                  <a:extLst>
                    <a:ext uri="{9D8B030D-6E8A-4147-A177-3AD203B41FA5}">
                      <a16:colId xmlns:a16="http://schemas.microsoft.com/office/drawing/2014/main" val="1910741159"/>
                    </a:ext>
                  </a:extLst>
                </a:gridCol>
              </a:tblGrid>
              <a:tr h="1048174">
                <a:tc>
                  <a:txBody>
                    <a:bodyPr/>
                    <a:lstStyle/>
                    <a:p>
                      <a:r>
                        <a:rPr lang="it-IT" dirty="0"/>
                        <a:t>Veicoli sottoposti a controlli di polizia stradale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631.110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5857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4753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9A6D7AF-AFD4-4FC6-9AE7-49BF7E12D73F}"/>
              </a:ext>
            </a:extLst>
          </p:cNvPr>
          <p:cNvSpPr txBox="1"/>
          <p:nvPr/>
        </p:nvSpPr>
        <p:spPr>
          <a:xfrm>
            <a:off x="3048000" y="979840"/>
            <a:ext cx="6096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La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prevenzione</a:t>
            </a:r>
            <a:endParaRPr lang="en-US" sz="36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1E265BB8-0E0E-4EDC-AFC3-86D3C3D81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751343"/>
              </p:ext>
            </p:extLst>
          </p:nvPr>
        </p:nvGraphicFramePr>
        <p:xfrm>
          <a:off x="1239520" y="2578946"/>
          <a:ext cx="9824720" cy="267377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912360">
                  <a:extLst>
                    <a:ext uri="{9D8B030D-6E8A-4147-A177-3AD203B41FA5}">
                      <a16:colId xmlns:a16="http://schemas.microsoft.com/office/drawing/2014/main" val="1945464858"/>
                    </a:ext>
                  </a:extLst>
                </a:gridCol>
                <a:gridCol w="4912360">
                  <a:extLst>
                    <a:ext uri="{9D8B030D-6E8A-4147-A177-3AD203B41FA5}">
                      <a16:colId xmlns:a16="http://schemas.microsoft.com/office/drawing/2014/main" val="4165360438"/>
                    </a:ext>
                  </a:extLst>
                </a:gridCol>
              </a:tblGrid>
              <a:tr h="490415">
                <a:tc>
                  <a:txBody>
                    <a:bodyPr/>
                    <a:lstStyle/>
                    <a:p>
                      <a:r>
                        <a:rPr lang="it-IT" dirty="0"/>
                        <a:t>Conducenti sottoposti a </a:t>
                      </a:r>
                      <a:r>
                        <a:rPr lang="it-IT" dirty="0" err="1"/>
                        <a:t>pre</a:t>
                      </a:r>
                      <a:r>
                        <a:rPr lang="it-IT" dirty="0"/>
                        <a:t>-test alcool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24.864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972358"/>
                  </a:ext>
                </a:extLst>
              </a:tr>
              <a:tr h="490415">
                <a:tc>
                  <a:txBody>
                    <a:bodyPr/>
                    <a:lstStyle/>
                    <a:p>
                      <a:r>
                        <a:rPr lang="it-IT" dirty="0"/>
                        <a:t>Conducenti sottoposti a etilometro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5.849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89902"/>
                  </a:ext>
                </a:extLst>
              </a:tr>
              <a:tr h="846472">
                <a:tc>
                  <a:txBody>
                    <a:bodyPr/>
                    <a:lstStyle/>
                    <a:p>
                      <a:r>
                        <a:rPr lang="it-IT" dirty="0"/>
                        <a:t>Conducenti sottoposti a </a:t>
                      </a:r>
                      <a:r>
                        <a:rPr lang="it-IT" dirty="0" err="1"/>
                        <a:t>pre</a:t>
                      </a:r>
                      <a:r>
                        <a:rPr lang="it-IT" dirty="0"/>
                        <a:t>-test stupefacenti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91827"/>
                  </a:ext>
                </a:extLst>
              </a:tr>
              <a:tr h="846472">
                <a:tc>
                  <a:txBody>
                    <a:bodyPr/>
                    <a:lstStyle/>
                    <a:p>
                      <a:r>
                        <a:rPr lang="it-IT" dirty="0"/>
                        <a:t>Conducenti sottoposti ad esami uso stupefacenti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1.365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345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943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1BA38A-5B74-47B1-9B33-48C6946BEEFC}"/>
              </a:ext>
            </a:extLst>
          </p:cNvPr>
          <p:cNvSpPr txBox="1"/>
          <p:nvPr/>
        </p:nvSpPr>
        <p:spPr>
          <a:xfrm>
            <a:off x="3048000" y="979840"/>
            <a:ext cx="6096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La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prevenzione</a:t>
            </a:r>
            <a:endParaRPr lang="en-US" sz="36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685EFFE9-4BAD-49B9-B4CD-B392620CB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072960"/>
              </p:ext>
            </p:extLst>
          </p:nvPr>
        </p:nvGraphicFramePr>
        <p:xfrm>
          <a:off x="1310640" y="2670386"/>
          <a:ext cx="9489440" cy="123105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744720">
                  <a:extLst>
                    <a:ext uri="{9D8B030D-6E8A-4147-A177-3AD203B41FA5}">
                      <a16:colId xmlns:a16="http://schemas.microsoft.com/office/drawing/2014/main" val="3049664260"/>
                    </a:ext>
                  </a:extLst>
                </a:gridCol>
                <a:gridCol w="4744720">
                  <a:extLst>
                    <a:ext uri="{9D8B030D-6E8A-4147-A177-3AD203B41FA5}">
                      <a16:colId xmlns:a16="http://schemas.microsoft.com/office/drawing/2014/main" val="271043633"/>
                    </a:ext>
                  </a:extLst>
                </a:gridCol>
              </a:tblGrid>
              <a:tr h="1231054"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Controlli	Ambiente, Edilizia, Commercio e pubblici esercizi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95.841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759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8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87D277EC-837D-43FE-8CC9-4EE24D6642CC}"/>
              </a:ext>
            </a:extLst>
          </p:cNvPr>
          <p:cNvSpPr txBox="1"/>
          <p:nvPr/>
        </p:nvSpPr>
        <p:spPr>
          <a:xfrm>
            <a:off x="3048000" y="1185544"/>
            <a:ext cx="6096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La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prevenzione</a:t>
            </a:r>
            <a:endParaRPr lang="en-US" sz="36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C03069AB-293C-4E9A-A73E-1A0160E3C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68038"/>
              </p:ext>
            </p:extLst>
          </p:nvPr>
        </p:nvGraphicFramePr>
        <p:xfrm>
          <a:off x="2032000" y="2680546"/>
          <a:ext cx="8219440" cy="12615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09720">
                  <a:extLst>
                    <a:ext uri="{9D8B030D-6E8A-4147-A177-3AD203B41FA5}">
                      <a16:colId xmlns:a16="http://schemas.microsoft.com/office/drawing/2014/main" val="1440117334"/>
                    </a:ext>
                  </a:extLst>
                </a:gridCol>
                <a:gridCol w="4109720">
                  <a:extLst>
                    <a:ext uri="{9D8B030D-6E8A-4147-A177-3AD203B41FA5}">
                      <a16:colId xmlns:a16="http://schemas.microsoft.com/office/drawing/2014/main" val="1300335001"/>
                    </a:ext>
                  </a:extLst>
                </a:gridCol>
              </a:tblGrid>
              <a:tr h="1261534">
                <a:tc>
                  <a:txBody>
                    <a:bodyPr/>
                    <a:lstStyle/>
                    <a:p>
                      <a:r>
                        <a:rPr lang="it-IT" dirty="0"/>
                        <a:t>Ore di educazione stradale/legalità/ambientale/ecc.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4.417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949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004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1E6B9300-C201-43A1-8969-467AC3E23F9F}"/>
              </a:ext>
            </a:extLst>
          </p:cNvPr>
          <p:cNvSpPr txBox="1"/>
          <p:nvPr/>
        </p:nvSpPr>
        <p:spPr>
          <a:xfrm>
            <a:off x="3048000" y="1175384"/>
            <a:ext cx="6096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La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prevenzione</a:t>
            </a:r>
            <a:endParaRPr lang="en-US" sz="36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A9B861F9-30A3-42A2-BD5E-B22DDC5D5D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47521"/>
              </p:ext>
            </p:extLst>
          </p:nvPr>
        </p:nvGraphicFramePr>
        <p:xfrm>
          <a:off x="2032000" y="2832946"/>
          <a:ext cx="8321040" cy="87545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60520">
                  <a:extLst>
                    <a:ext uri="{9D8B030D-6E8A-4147-A177-3AD203B41FA5}">
                      <a16:colId xmlns:a16="http://schemas.microsoft.com/office/drawing/2014/main" val="2129294178"/>
                    </a:ext>
                  </a:extLst>
                </a:gridCol>
                <a:gridCol w="4160520">
                  <a:extLst>
                    <a:ext uri="{9D8B030D-6E8A-4147-A177-3AD203B41FA5}">
                      <a16:colId xmlns:a16="http://schemas.microsoft.com/office/drawing/2014/main" val="979105587"/>
                    </a:ext>
                  </a:extLst>
                </a:gridCol>
              </a:tblGrid>
              <a:tr h="875454">
                <a:tc>
                  <a:txBody>
                    <a:bodyPr/>
                    <a:lstStyle/>
                    <a:p>
                      <a:r>
                        <a:rPr lang="it-IT" dirty="0"/>
                        <a:t>Accertamenti anagrafici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191.640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7764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5650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7E11B5E-5E71-4520-B1FB-8343BF11B9E3}"/>
              </a:ext>
            </a:extLst>
          </p:cNvPr>
          <p:cNvSpPr txBox="1"/>
          <p:nvPr/>
        </p:nvSpPr>
        <p:spPr>
          <a:xfrm>
            <a:off x="3048000" y="1185544"/>
            <a:ext cx="6096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Gli</a:t>
            </a: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interventi</a:t>
            </a: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sanitari</a:t>
            </a:r>
            <a:endParaRPr lang="en-US" sz="36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C46E2316-B483-4215-82B5-97BDC818F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788563"/>
              </p:ext>
            </p:extLst>
          </p:nvPr>
        </p:nvGraphicFramePr>
        <p:xfrm>
          <a:off x="2153920" y="2660226"/>
          <a:ext cx="8290560" cy="91609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45280">
                  <a:extLst>
                    <a:ext uri="{9D8B030D-6E8A-4147-A177-3AD203B41FA5}">
                      <a16:colId xmlns:a16="http://schemas.microsoft.com/office/drawing/2014/main" val="2659559163"/>
                    </a:ext>
                  </a:extLst>
                </a:gridCol>
                <a:gridCol w="4145280">
                  <a:extLst>
                    <a:ext uri="{9D8B030D-6E8A-4147-A177-3AD203B41FA5}">
                      <a16:colId xmlns:a16="http://schemas.microsoft.com/office/drawing/2014/main" val="4079968090"/>
                    </a:ext>
                  </a:extLst>
                </a:gridCol>
              </a:tblGrid>
              <a:tr h="916094">
                <a:tc>
                  <a:txBody>
                    <a:bodyPr/>
                    <a:lstStyle/>
                    <a:p>
                      <a:r>
                        <a:rPr lang="it-IT" dirty="0"/>
                        <a:t>A.S.O. e T.S.O.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2.917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3142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214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8219559-DF39-48E4-AF83-26664B89FAC4}"/>
              </a:ext>
            </a:extLst>
          </p:cNvPr>
          <p:cNvSpPr txBox="1"/>
          <p:nvPr/>
        </p:nvSpPr>
        <p:spPr>
          <a:xfrm>
            <a:off x="3159760" y="1179066"/>
            <a:ext cx="6096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La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polizia</a:t>
            </a: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stradale</a:t>
            </a:r>
            <a:endParaRPr lang="en-US" sz="36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DBF74259-F9CE-48B7-B095-19044805B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295006"/>
              </p:ext>
            </p:extLst>
          </p:nvPr>
        </p:nvGraphicFramePr>
        <p:xfrm>
          <a:off x="2143760" y="2593381"/>
          <a:ext cx="8128000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78977869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2651969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Incidenti rilevati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18.204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244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di cui con feriti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8.951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401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di cui mortali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617591"/>
                  </a:ext>
                </a:extLst>
              </a:tr>
            </a:tbl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3375DD-41EE-455F-ABA9-1C3538C82DBF}"/>
              </a:ext>
            </a:extLst>
          </p:cNvPr>
          <p:cNvSpPr txBox="1"/>
          <p:nvPr/>
        </p:nvSpPr>
        <p:spPr>
          <a:xfrm>
            <a:off x="5232400" y="5943600"/>
            <a:ext cx="647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Il 75% dei sinistri con lesioni o mortali è rilevato dalla Polizia Locale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B0232FB-5902-4D09-8E1A-992F5F060DDE}"/>
              </a:ext>
            </a:extLst>
          </p:cNvPr>
          <p:cNvCxnSpPr>
            <a:cxnSpLocks/>
          </p:cNvCxnSpPr>
          <p:nvPr/>
        </p:nvCxnSpPr>
        <p:spPr>
          <a:xfrm>
            <a:off x="5232400" y="6312932"/>
            <a:ext cx="637032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679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A5CF239-20BE-4A96-92C7-0A64BCF63045}"/>
              </a:ext>
            </a:extLst>
          </p:cNvPr>
          <p:cNvSpPr txBox="1"/>
          <p:nvPr/>
        </p:nvSpPr>
        <p:spPr>
          <a:xfrm>
            <a:off x="3048000" y="1266824"/>
            <a:ext cx="6096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La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polizia</a:t>
            </a: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giudiziaria</a:t>
            </a:r>
            <a:endParaRPr lang="en-US" sz="36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7EF410AE-F564-44A5-953A-496C0A323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810194"/>
              </p:ext>
            </p:extLst>
          </p:nvPr>
        </p:nvGraphicFramePr>
        <p:xfrm>
          <a:off x="2133600" y="2680546"/>
          <a:ext cx="8128000" cy="1854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12327829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001900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Comunicazioni di reato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8.790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612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Denunce/querele formalizzate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2.856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288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Arresti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293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Persone </a:t>
                      </a:r>
                      <a:r>
                        <a:rPr lang="it-IT" dirty="0" err="1"/>
                        <a:t>fotosegnalate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917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Veicoli rubati recuperati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455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9289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37D9326-59CA-4308-944F-786FFFB2BE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2000"/>
            <a:grayscl/>
          </a:blip>
          <a:srcRect b="9797"/>
          <a:stretch/>
        </p:blipFill>
        <p:spPr>
          <a:xfrm>
            <a:off x="20" y="1"/>
            <a:ext cx="12191980" cy="5938683"/>
          </a:xfrm>
          <a:prstGeom prst="rect">
            <a:avLst/>
          </a:prstGeom>
          <a:solidFill>
            <a:schemeClr val="tx1">
              <a:alpha val="55000"/>
            </a:schemeClr>
          </a:solidFill>
          <a:effectLst>
            <a:reflection blurRad="38100" stA="55000" endPos="15000" dir="5400000" sy="-100000" algn="bl" rotWithShape="0"/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9E598FC-1DCD-4479-9628-BD1E771F328E}"/>
              </a:ext>
            </a:extLst>
          </p:cNvPr>
          <p:cNvSpPr txBox="1"/>
          <p:nvPr/>
        </p:nvSpPr>
        <p:spPr>
          <a:xfrm>
            <a:off x="1958200" y="1893718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328</a:t>
            </a:r>
            <a:r>
              <a:rPr lang="en-US" sz="4000" dirty="0">
                <a:solidFill>
                  <a:schemeClr val="bg1"/>
                </a:solidFill>
              </a:rPr>
              <a:t> COMUNI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8</a:t>
            </a:r>
            <a:r>
              <a:rPr lang="en-US" sz="4000" dirty="0">
                <a:solidFill>
                  <a:schemeClr val="bg1"/>
                </a:solidFill>
              </a:rPr>
              <a:t> PROVINCE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</a:t>
            </a:r>
            <a:r>
              <a:rPr lang="en-US" sz="4000" dirty="0">
                <a:solidFill>
                  <a:schemeClr val="bg1"/>
                </a:solidFill>
              </a:rPr>
              <a:t> CITTÀ METROPOLITANA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</a:rPr>
              <a:t>141 </a:t>
            </a:r>
            <a:r>
              <a:rPr lang="en-US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STRUTTURE DI POLIZIA LOCALE</a:t>
            </a:r>
          </a:p>
        </p:txBody>
      </p:sp>
    </p:spTree>
    <p:extLst>
      <p:ext uri="{BB962C8B-B14F-4D97-AF65-F5344CB8AC3E}">
        <p14:creationId xmlns:p14="http://schemas.microsoft.com/office/powerpoint/2010/main" val="3034391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980CC664-4A75-4C10-B2AE-4EAC7F615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436638"/>
              </p:ext>
            </p:extLst>
          </p:nvPr>
        </p:nvGraphicFramePr>
        <p:xfrm>
          <a:off x="1940560" y="1167317"/>
          <a:ext cx="8819421" cy="4523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637">
                  <a:extLst>
                    <a:ext uri="{9D8B030D-6E8A-4147-A177-3AD203B41FA5}">
                      <a16:colId xmlns:a16="http://schemas.microsoft.com/office/drawing/2014/main" val="1699126794"/>
                    </a:ext>
                  </a:extLst>
                </a:gridCol>
                <a:gridCol w="2986392">
                  <a:extLst>
                    <a:ext uri="{9D8B030D-6E8A-4147-A177-3AD203B41FA5}">
                      <a16:colId xmlns:a16="http://schemas.microsoft.com/office/drawing/2014/main" val="3703635793"/>
                    </a:ext>
                  </a:extLst>
                </a:gridCol>
                <a:gridCol w="2986392">
                  <a:extLst>
                    <a:ext uri="{9D8B030D-6E8A-4147-A177-3AD203B41FA5}">
                      <a16:colId xmlns:a16="http://schemas.microsoft.com/office/drawing/2014/main" val="1914201417"/>
                    </a:ext>
                  </a:extLst>
                </a:gridCol>
              </a:tblGrid>
              <a:tr h="904673">
                <a:tc>
                  <a:txBody>
                    <a:bodyPr/>
                    <a:lstStyle/>
                    <a:p>
                      <a:r>
                        <a:rPr lang="it-IT" sz="2800" dirty="0"/>
                        <a:t>Tipo comando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dirty="0"/>
                        <a:t>Numero comandi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dirty="0"/>
                        <a:t>Numero comuni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61711"/>
                  </a:ext>
                </a:extLst>
              </a:tr>
              <a:tr h="904673">
                <a:tc>
                  <a:txBody>
                    <a:bodyPr/>
                    <a:lstStyle/>
                    <a:p>
                      <a:r>
                        <a:rPr lang="it-IT" sz="2800" dirty="0"/>
                        <a:t>Comunale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768033"/>
                  </a:ext>
                </a:extLst>
              </a:tr>
              <a:tr h="904673">
                <a:tc>
                  <a:txBody>
                    <a:bodyPr/>
                    <a:lstStyle/>
                    <a:p>
                      <a:r>
                        <a:rPr lang="it-IT" sz="2800" dirty="0"/>
                        <a:t>Intercomunale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dirty="0"/>
                        <a:t>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453523"/>
                  </a:ext>
                </a:extLst>
              </a:tr>
              <a:tr h="904673">
                <a:tc>
                  <a:txBody>
                    <a:bodyPr/>
                    <a:lstStyle/>
                    <a:p>
                      <a:r>
                        <a:rPr lang="it-IT" sz="2800" dirty="0"/>
                        <a:t>Provinciale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97631"/>
                  </a:ext>
                </a:extLst>
              </a:tr>
              <a:tr h="904673">
                <a:tc>
                  <a:txBody>
                    <a:bodyPr/>
                    <a:lstStyle/>
                    <a:p>
                      <a:r>
                        <a:rPr lang="it-IT" sz="2800" dirty="0"/>
                        <a:t>Nessun servizio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964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622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5325879-C4B2-475E-B853-DC8F21A63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2C085F-3B19-420D-902A-B55695F50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18105" cy="6858000"/>
          </a:xfrm>
          <a:prstGeom prst="rect">
            <a:avLst/>
          </a:prstGeom>
          <a:blipFill>
            <a:blip r:embed="rId3"/>
            <a:stretch>
              <a:fillRect r="-164004"/>
            </a:stretch>
          </a:blipFill>
          <a:ln>
            <a:noFill/>
          </a:ln>
          <a:effectLst>
            <a:outerShdw blurRad="139700" dist="508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3574E6D-ACBE-4C55-897E-ABC12718B4BF}"/>
              </a:ext>
            </a:extLst>
          </p:cNvPr>
          <p:cNvSpPr txBox="1"/>
          <p:nvPr/>
        </p:nvSpPr>
        <p:spPr>
          <a:xfrm>
            <a:off x="316778" y="1253331"/>
            <a:ext cx="37882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Gli</a:t>
            </a: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ambiti</a:t>
            </a: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ottimali</a:t>
            </a: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di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riferimento</a:t>
            </a:r>
            <a:endParaRPr lang="en-US" sz="36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683C38C-DF98-4637-9F24-BF32AEF0E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539" y="1724089"/>
            <a:ext cx="6314487" cy="34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02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E577965-F1A5-4C5D-B333-69514DAE4952}"/>
              </a:ext>
            </a:extLst>
          </p:cNvPr>
          <p:cNvSpPr txBox="1"/>
          <p:nvPr/>
        </p:nvSpPr>
        <p:spPr>
          <a:xfrm>
            <a:off x="3601666" y="897915"/>
            <a:ext cx="609437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Gli</a:t>
            </a: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operatori</a:t>
            </a: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dei Comuni</a:t>
            </a:r>
            <a:endParaRPr lang="en-US" sz="36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54943BB7-E60D-44D3-BE32-17929D2DD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402442"/>
              </p:ext>
            </p:extLst>
          </p:nvPr>
        </p:nvGraphicFramePr>
        <p:xfrm>
          <a:off x="1886085" y="2567923"/>
          <a:ext cx="8707336" cy="2675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3668">
                  <a:extLst>
                    <a:ext uri="{9D8B030D-6E8A-4147-A177-3AD203B41FA5}">
                      <a16:colId xmlns:a16="http://schemas.microsoft.com/office/drawing/2014/main" val="2605249446"/>
                    </a:ext>
                  </a:extLst>
                </a:gridCol>
                <a:gridCol w="4353668">
                  <a:extLst>
                    <a:ext uri="{9D8B030D-6E8A-4147-A177-3AD203B41FA5}">
                      <a16:colId xmlns:a16="http://schemas.microsoft.com/office/drawing/2014/main" val="3980852691"/>
                    </a:ext>
                  </a:extLst>
                </a:gridCol>
              </a:tblGrid>
              <a:tr h="535057">
                <a:tc>
                  <a:txBody>
                    <a:bodyPr/>
                    <a:lstStyle/>
                    <a:p>
                      <a:r>
                        <a:rPr lang="it-IT" dirty="0"/>
                        <a:t>Numero operatori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3.747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731201"/>
                  </a:ext>
                </a:extLst>
              </a:tr>
              <a:tr h="535057"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di cui donne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1.575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67332"/>
                  </a:ext>
                </a:extLst>
              </a:tr>
              <a:tr h="535057"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di cui uomini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2.172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537732"/>
                  </a:ext>
                </a:extLst>
              </a:tr>
              <a:tr h="535057"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di cui agenti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3.077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026852"/>
                  </a:ext>
                </a:extLst>
              </a:tr>
              <a:tr h="535057"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di cui ufficiali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793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358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E577965-F1A5-4C5D-B333-69514DAE4952}"/>
              </a:ext>
            </a:extLst>
          </p:cNvPr>
          <p:cNvSpPr txBox="1"/>
          <p:nvPr/>
        </p:nvSpPr>
        <p:spPr>
          <a:xfrm>
            <a:off x="3601666" y="897915"/>
            <a:ext cx="609437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Gli</a:t>
            </a: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operatori</a:t>
            </a: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delle Province</a:t>
            </a:r>
            <a:endParaRPr lang="en-US" sz="36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54943BB7-E60D-44D3-BE32-17929D2DD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613006"/>
              </p:ext>
            </p:extLst>
          </p:nvPr>
        </p:nvGraphicFramePr>
        <p:xfrm>
          <a:off x="1886085" y="2567923"/>
          <a:ext cx="8707336" cy="2675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3668">
                  <a:extLst>
                    <a:ext uri="{9D8B030D-6E8A-4147-A177-3AD203B41FA5}">
                      <a16:colId xmlns:a16="http://schemas.microsoft.com/office/drawing/2014/main" val="2605249446"/>
                    </a:ext>
                  </a:extLst>
                </a:gridCol>
                <a:gridCol w="4353668">
                  <a:extLst>
                    <a:ext uri="{9D8B030D-6E8A-4147-A177-3AD203B41FA5}">
                      <a16:colId xmlns:a16="http://schemas.microsoft.com/office/drawing/2014/main" val="3980852691"/>
                    </a:ext>
                  </a:extLst>
                </a:gridCol>
              </a:tblGrid>
              <a:tr h="535057">
                <a:tc>
                  <a:txBody>
                    <a:bodyPr/>
                    <a:lstStyle/>
                    <a:p>
                      <a:r>
                        <a:rPr lang="it-IT" dirty="0"/>
                        <a:t>Numero operatori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731201"/>
                  </a:ext>
                </a:extLst>
              </a:tr>
              <a:tr h="535057"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di cui donne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67332"/>
                  </a:ext>
                </a:extLst>
              </a:tr>
              <a:tr h="535057"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di cui uomini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537732"/>
                  </a:ext>
                </a:extLst>
              </a:tr>
              <a:tr h="535057"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di cui agenti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026852"/>
                  </a:ext>
                </a:extLst>
              </a:tr>
              <a:tr h="535057"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di cui ufficiali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793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5292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7B20E34-1BD9-44ED-A8BA-293C37980CF5}"/>
              </a:ext>
            </a:extLst>
          </p:cNvPr>
          <p:cNvSpPr txBox="1"/>
          <p:nvPr/>
        </p:nvSpPr>
        <p:spPr>
          <a:xfrm>
            <a:off x="5392095" y="839116"/>
            <a:ext cx="2084475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I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mezzi</a:t>
            </a:r>
            <a:endParaRPr lang="en-US" sz="36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3BD09E52-290E-43C6-8135-FA4FE6C260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507663"/>
              </p:ext>
            </p:extLst>
          </p:nvPr>
        </p:nvGraphicFramePr>
        <p:xfrm>
          <a:off x="1769920" y="2172727"/>
          <a:ext cx="9328826" cy="285993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664413">
                  <a:extLst>
                    <a:ext uri="{9D8B030D-6E8A-4147-A177-3AD203B41FA5}">
                      <a16:colId xmlns:a16="http://schemas.microsoft.com/office/drawing/2014/main" val="3563413385"/>
                    </a:ext>
                  </a:extLst>
                </a:gridCol>
                <a:gridCol w="4664413">
                  <a:extLst>
                    <a:ext uri="{9D8B030D-6E8A-4147-A177-3AD203B41FA5}">
                      <a16:colId xmlns:a16="http://schemas.microsoft.com/office/drawing/2014/main" val="2313979538"/>
                    </a:ext>
                  </a:extLst>
                </a:gridCol>
              </a:tblGrid>
              <a:tr h="476655">
                <a:tc>
                  <a:txBody>
                    <a:bodyPr/>
                    <a:lstStyle/>
                    <a:p>
                      <a:r>
                        <a:rPr lang="it-IT" dirty="0"/>
                        <a:t>Autoveicoli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1.271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688122"/>
                  </a:ext>
                </a:extLst>
              </a:tr>
              <a:tr h="476655">
                <a:tc>
                  <a:txBody>
                    <a:bodyPr/>
                    <a:lstStyle/>
                    <a:p>
                      <a:r>
                        <a:rPr lang="it-IT" dirty="0"/>
                        <a:t>Uffici Mobili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900815"/>
                  </a:ext>
                </a:extLst>
              </a:tr>
              <a:tr h="476655">
                <a:tc>
                  <a:txBody>
                    <a:bodyPr/>
                    <a:lstStyle/>
                    <a:p>
                      <a:r>
                        <a:rPr lang="it-IT" dirty="0"/>
                        <a:t>Motoveicoli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368676"/>
                  </a:ext>
                </a:extLst>
              </a:tr>
              <a:tr h="476655">
                <a:tc>
                  <a:txBody>
                    <a:bodyPr/>
                    <a:lstStyle/>
                    <a:p>
                      <a:r>
                        <a:rPr lang="it-IT" dirty="0"/>
                        <a:t>Ciclomotori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082933"/>
                  </a:ext>
                </a:extLst>
              </a:tr>
              <a:tr h="476655">
                <a:tc>
                  <a:txBody>
                    <a:bodyPr/>
                    <a:lstStyle/>
                    <a:p>
                      <a:r>
                        <a:rPr lang="it-IT" dirty="0"/>
                        <a:t>Velocipedi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01603"/>
                  </a:ext>
                </a:extLst>
              </a:tr>
              <a:tr h="476655">
                <a:tc>
                  <a:txBody>
                    <a:bodyPr/>
                    <a:lstStyle/>
                    <a:p>
                      <a:r>
                        <a:rPr lang="it-IT" dirty="0"/>
                        <a:t>Natanti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147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4947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3B8DE71-B09E-4A38-8F50-16A700A0EFEE}"/>
              </a:ext>
            </a:extLst>
          </p:cNvPr>
          <p:cNvSpPr txBox="1"/>
          <p:nvPr/>
        </p:nvSpPr>
        <p:spPr>
          <a:xfrm>
            <a:off x="4633716" y="841494"/>
            <a:ext cx="3346315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Gli</a:t>
            </a: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strumenti</a:t>
            </a:r>
            <a:endParaRPr lang="en-US" sz="36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3864476E-638C-4B50-A46F-1BEE461A5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133363"/>
              </p:ext>
            </p:extLst>
          </p:nvPr>
        </p:nvGraphicFramePr>
        <p:xfrm>
          <a:off x="1768921" y="2279082"/>
          <a:ext cx="9075906" cy="326849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537953">
                  <a:extLst>
                    <a:ext uri="{9D8B030D-6E8A-4147-A177-3AD203B41FA5}">
                      <a16:colId xmlns:a16="http://schemas.microsoft.com/office/drawing/2014/main" val="939938140"/>
                    </a:ext>
                  </a:extLst>
                </a:gridCol>
                <a:gridCol w="4537953">
                  <a:extLst>
                    <a:ext uri="{9D8B030D-6E8A-4147-A177-3AD203B41FA5}">
                      <a16:colId xmlns:a16="http://schemas.microsoft.com/office/drawing/2014/main" val="3353552707"/>
                    </a:ext>
                  </a:extLst>
                </a:gridCol>
              </a:tblGrid>
              <a:tr h="466928">
                <a:tc>
                  <a:txBody>
                    <a:bodyPr/>
                    <a:lstStyle/>
                    <a:p>
                      <a:r>
                        <a:rPr lang="it-IT" dirty="0"/>
                        <a:t>Centrali operative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355816"/>
                  </a:ext>
                </a:extLst>
              </a:tr>
              <a:tr h="466928">
                <a:tc>
                  <a:txBody>
                    <a:bodyPr/>
                    <a:lstStyle/>
                    <a:p>
                      <a:r>
                        <a:rPr lang="it-IT" dirty="0"/>
                        <a:t>Rilevatori velocità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899707"/>
                  </a:ext>
                </a:extLst>
              </a:tr>
              <a:tr h="466928">
                <a:tc>
                  <a:txBody>
                    <a:bodyPr/>
                    <a:lstStyle/>
                    <a:p>
                      <a:r>
                        <a:rPr lang="it-IT" dirty="0"/>
                        <a:t>Etilometri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374595"/>
                  </a:ext>
                </a:extLst>
              </a:tr>
              <a:tr h="466928">
                <a:tc>
                  <a:txBody>
                    <a:bodyPr/>
                    <a:lstStyle/>
                    <a:p>
                      <a:r>
                        <a:rPr lang="it-IT" dirty="0" err="1"/>
                        <a:t>Pre</a:t>
                      </a:r>
                      <a:r>
                        <a:rPr lang="it-IT" dirty="0"/>
                        <a:t>-test alcool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003966"/>
                  </a:ext>
                </a:extLst>
              </a:tr>
              <a:tr h="466928">
                <a:tc>
                  <a:txBody>
                    <a:bodyPr/>
                    <a:lstStyle/>
                    <a:p>
                      <a:r>
                        <a:rPr lang="it-IT" dirty="0"/>
                        <a:t>Sistemi falsi documentali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389506"/>
                  </a:ext>
                </a:extLst>
              </a:tr>
              <a:tr h="466928">
                <a:tc>
                  <a:txBody>
                    <a:bodyPr/>
                    <a:lstStyle/>
                    <a:p>
                      <a:r>
                        <a:rPr lang="it-IT" dirty="0"/>
                        <a:t>Strutture con </a:t>
                      </a:r>
                      <a:r>
                        <a:rPr lang="it-IT" dirty="0" err="1"/>
                        <a:t>defribillatore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026244"/>
                  </a:ext>
                </a:extLst>
              </a:tr>
              <a:tr h="466928">
                <a:tc>
                  <a:txBody>
                    <a:bodyPr/>
                    <a:lstStyle/>
                    <a:p>
                      <a:r>
                        <a:rPr lang="it-IT" dirty="0"/>
                        <a:t>Fotosegnalamento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997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626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B9C2242-E247-4E5F-96FB-767FF1D2951F}"/>
              </a:ext>
            </a:extLst>
          </p:cNvPr>
          <p:cNvSpPr txBox="1"/>
          <p:nvPr/>
        </p:nvSpPr>
        <p:spPr>
          <a:xfrm>
            <a:off x="3220720" y="1297304"/>
            <a:ext cx="6096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cap="none" spc="0" dirty="0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La </a:t>
            </a:r>
            <a:r>
              <a:rPr lang="en-US" sz="3600" b="1" cap="none" spc="0" dirty="0" err="1">
                <a:ln w="13462">
                  <a:solidFill>
                    <a:schemeClr val="tx1"/>
                  </a:solidFill>
                  <a:prstDash val="solid"/>
                </a:ln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videosorveglianza</a:t>
            </a:r>
            <a:endParaRPr lang="en-US" sz="36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1E6C109A-CB51-43CA-9FC7-B95A45D5CD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156071"/>
              </p:ext>
            </p:extLst>
          </p:nvPr>
        </p:nvGraphicFramePr>
        <p:xfrm>
          <a:off x="1965960" y="2483218"/>
          <a:ext cx="8605520" cy="228182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02760">
                  <a:extLst>
                    <a:ext uri="{9D8B030D-6E8A-4147-A177-3AD203B41FA5}">
                      <a16:colId xmlns:a16="http://schemas.microsoft.com/office/drawing/2014/main" val="2966518901"/>
                    </a:ext>
                  </a:extLst>
                </a:gridCol>
                <a:gridCol w="4302760">
                  <a:extLst>
                    <a:ext uri="{9D8B030D-6E8A-4147-A177-3AD203B41FA5}">
                      <a16:colId xmlns:a16="http://schemas.microsoft.com/office/drawing/2014/main" val="777462709"/>
                    </a:ext>
                  </a:extLst>
                </a:gridCol>
              </a:tblGrid>
              <a:tr h="1140911">
                <a:tc>
                  <a:txBody>
                    <a:bodyPr/>
                    <a:lstStyle/>
                    <a:p>
                      <a:r>
                        <a:rPr lang="it-IT" dirty="0"/>
                        <a:t>Impianti gestiti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196290"/>
                  </a:ext>
                </a:extLst>
              </a:tr>
              <a:tr h="1140911">
                <a:tc>
                  <a:txBody>
                    <a:bodyPr/>
                    <a:lstStyle/>
                    <a:p>
                      <a:r>
                        <a:rPr lang="it-IT" dirty="0"/>
                        <a:t>Telecamere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7.879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727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356789"/>
      </p:ext>
    </p:extLst>
  </p:cSld>
  <p:clrMapOvr>
    <a:masterClrMapping/>
  </p:clrMapOvr>
</p:sld>
</file>

<file path=ppt/theme/theme1.xml><?xml version="1.0" encoding="utf-8"?>
<a:theme xmlns:a="http://schemas.openxmlformats.org/drawingml/2006/main" name="Profondità">
  <a:themeElements>
    <a:clrScheme name="Profondità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ondità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ondità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Profondità</Template>
  <TotalTime>796</TotalTime>
  <Words>325</Words>
  <Application>Microsoft Office PowerPoint</Application>
  <PresentationFormat>Widescreen</PresentationFormat>
  <Paragraphs>148</Paragraphs>
  <Slides>18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Bahnschrift Condensed</vt:lpstr>
      <vt:lpstr>Calibri</vt:lpstr>
      <vt:lpstr>Corbel</vt:lpstr>
      <vt:lpstr>Profondità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Sola Alberto</dc:creator>
  <cp:lastModifiedBy>Arsani Samanta</cp:lastModifiedBy>
  <cp:revision>56</cp:revision>
  <dcterms:created xsi:type="dcterms:W3CDTF">2017-04-28T10:54:31Z</dcterms:created>
  <dcterms:modified xsi:type="dcterms:W3CDTF">2021-09-13T13:55:33Z</dcterms:modified>
</cp:coreProperties>
</file>