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_rels/slide23.xml.rels" ContentType="application/vnd.openxmlformats-package.relationships+xml"/>
  <Override PartName="/ppt/slides/_rels/slide22.xml.rels" ContentType="application/vnd.openxmlformats-package.relationships+xml"/>
  <Override PartName="/ppt/slides/_rels/slide17.xml.rels" ContentType="application/vnd.openxmlformats-package.relationships+xml"/>
  <Override PartName="/ppt/slides/_rels/slide16.xml.rels" ContentType="application/vnd.openxmlformats-package.relationships+xml"/>
  <Override PartName="/ppt/slides/_rels/slide15.xml.rels" ContentType="application/vnd.openxmlformats-package.relationships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21.xml.rels" ContentType="application/vnd.openxmlformats-package.relationships+xml"/>
  <Override PartName="/ppt/slides/_rels/slide3.xml.rels" ContentType="application/vnd.openxmlformats-package.relationships+xml"/>
  <Override PartName="/ppt/slides/_rels/slide20.xml.rels" ContentType="application/vnd.openxmlformats-package.relationships+xml"/>
  <Override PartName="/ppt/slides/_rels/slide19.xml.rels" ContentType="application/vnd.openxmlformats-package.relationships+xml"/>
  <Override PartName="/ppt/slides/_rels/slide2.xml.rels" ContentType="application/vnd.openxmlformats-package.relationships+xml"/>
  <Override PartName="/ppt/slides/_rels/slide9.xml.rels" ContentType="application/vnd.openxmlformats-package.relationships+xml"/>
  <Override PartName="/ppt/slides/_rels/slide18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.xml" ContentType="application/vnd.openxmlformats-officedocument.presentationml.slideLayout+xml"/>
  <Override PartName="/ppt/media/image64.png" ContentType="image/png"/>
  <Override PartName="/ppt/media/image63.jpeg" ContentType="image/jpeg"/>
  <Override PartName="/ppt/media/image62.png" ContentType="image/png"/>
  <Override PartName="/ppt/media/image60.png" ContentType="image/png"/>
  <Override PartName="/ppt/media/image59.jpeg" ContentType="image/jpeg"/>
  <Override PartName="/ppt/media/image58.png" ContentType="image/png"/>
  <Override PartName="/ppt/media/image57.jpeg" ContentType="image/jpeg"/>
  <Override PartName="/ppt/media/image2.png" ContentType="image/png"/>
  <Override PartName="/ppt/media/image52.png" ContentType="image/png"/>
  <Override PartName="/ppt/media/image49.jpeg" ContentType="image/jpeg"/>
  <Override PartName="/ppt/media/image45.jpeg" ContentType="image/jpeg"/>
  <Override PartName="/ppt/media/image44.png" ContentType="image/png"/>
  <Override PartName="/ppt/media/image38.png" ContentType="image/png"/>
  <Override PartName="/ppt/media/image48.png" ContentType="image/png"/>
  <Override PartName="/ppt/media/image37.jpeg" ContentType="image/jpeg"/>
  <Override PartName="/ppt/media/image21.jpeg" ContentType="image/jpeg"/>
  <Override PartName="/ppt/media/image36.png" ContentType="image/png"/>
  <Override PartName="/ppt/media/image34.png" ContentType="image/png"/>
  <Override PartName="/ppt/media/image33.png" ContentType="image/png"/>
  <Override PartName="/ppt/media/image32.png" ContentType="image/png"/>
  <Override PartName="/ppt/media/image35.png" ContentType="image/png"/>
  <Override PartName="/ppt/media/image53.jpeg" ContentType="image/jpeg"/>
  <Override PartName="/ppt/media/image31.jpeg" ContentType="image/jpeg"/>
  <Override PartName="/ppt/media/image30.png" ContentType="image/png"/>
  <Override PartName="/ppt/media/image50.png" ContentType="image/png"/>
  <Override PartName="/ppt/media/image39.jpeg" ContentType="image/jpeg"/>
  <Override PartName="/ppt/media/image25.png" ContentType="image/png"/>
  <Override PartName="/ppt/media/image24.jpeg" ContentType="image/jpeg"/>
  <Override PartName="/ppt/media/image14.jpeg" ContentType="image/jpeg"/>
  <Override PartName="/ppt/media/image23.png" ContentType="image/png"/>
  <Override PartName="/ppt/media/image22.png" ContentType="image/png"/>
  <Override PartName="/ppt/media/image10.jpeg" ContentType="image/jpeg"/>
  <Override PartName="/ppt/media/image20.png" ContentType="image/png"/>
  <Override PartName="/ppt/media/image43.png" ContentType="image/png"/>
  <Override PartName="/ppt/media/image18.png" ContentType="image/png"/>
  <Override PartName="/ppt/media/image40.png" ContentType="image/png"/>
  <Override PartName="/ppt/media/image15.png" ContentType="image/png"/>
  <Override PartName="/ppt/media/image12.jpeg" ContentType="image/jpeg"/>
  <Override PartName="/ppt/media/image13.png" ContentType="image/png"/>
  <Override PartName="/ppt/media/image19.jpeg" ContentType="image/jpeg"/>
  <Override PartName="/ppt/media/image11.png" ContentType="image/png"/>
  <Override PartName="/ppt/media/image55.jpeg" ContentType="image/jpeg"/>
  <Override PartName="/ppt/media/image5.png" ContentType="image/png"/>
  <Override PartName="/ppt/media/image9.png" ContentType="image/png"/>
  <Override PartName="/ppt/media/image8.jpeg" ContentType="image/jpeg"/>
  <Override PartName="/ppt/media/image7.png" ContentType="image/png"/>
  <Override PartName="/ppt/media/image29.png" ContentType="image/png"/>
  <Override PartName="/ppt/media/image56.png" ContentType="image/png"/>
  <Override PartName="/ppt/media/image6.png" ContentType="image/png"/>
  <Override PartName="/ppt/media/image28.jpeg" ContentType="image/jpeg"/>
  <Override PartName="/ppt/media/image41.jpeg" ContentType="image/jpeg"/>
  <Override PartName="/ppt/media/image27.png" ContentType="image/png"/>
  <Override PartName="/ppt/media/image54.png" ContentType="image/png"/>
  <Override PartName="/ppt/media/image4.png" ContentType="image/png"/>
  <Override PartName="/ppt/media/image61.jpeg" ContentType="image/jpeg"/>
  <Override PartName="/ppt/media/image42.png" ContentType="image/png"/>
  <Override PartName="/ppt/media/image17.png" ContentType="image/png"/>
  <Override PartName="/ppt/media/image1.png" ContentType="image/png"/>
  <Override PartName="/ppt/media/image51.png" ContentType="image/png"/>
  <Override PartName="/ppt/media/image26.png" ContentType="image/png"/>
  <Override PartName="/ppt/media/image47.png" ContentType="image/png"/>
  <Override PartName="/ppt/media/image3.png" ContentType="image/png"/>
  <Override PartName="/ppt/media/image16.png" ContentType="image/png"/>
  <Override PartName="/ppt/media/image46.png" ContentType="image/png"/>
  <Override PartName="/ppt/theme/theme2.xml" ContentType="application/vnd.openxmlformats-officedocument.theme+xml"/>
  <Override PartName="/ppt/theme/theme1.xml" ContentType="application/vnd.openxmlformats-officedocument.theme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png"/><Relationship Id="rId3" Type="http://schemas.openxmlformats.org/officeDocument/2006/relationships/image" Target="../media/image6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38" name="" descr="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39" name="" descr=""/>
          <p:cNvPicPr/>
          <p:nvPr/>
        </p:nvPicPr>
        <p:blipFill>
          <a:blip r:embed="rId3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78" name="" descr="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79" name="" descr=""/>
          <p:cNvPicPr/>
          <p:nvPr/>
        </p:nvPicPr>
        <p:blipFill>
          <a:blip r:embed="rId3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2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-9360" y="-7200"/>
            <a:ext cx="9161640" cy="1040040"/>
          </a:xfrm>
          <a:custGeom>
            <a:avLst/>
            <a:gdLst/>
            <a:ahLst/>
            <a:rect l="0" t="0" r="r" b="b"/>
            <a:pathLst>
              <a:path w="5773" h="657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/>
          </a:gra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CustomShape 2"/>
          <p:cNvSpPr/>
          <p:nvPr/>
        </p:nvSpPr>
        <p:spPr>
          <a:xfrm>
            <a:off x="4381560" y="-7200"/>
            <a:ext cx="4761000" cy="636840"/>
          </a:xfrm>
          <a:custGeom>
            <a:avLst/>
            <a:gdLst/>
            <a:ahLst/>
            <a:rect l="0" t="0" r="r" b="b"/>
            <a:pathLst>
              <a:path w="3001" h="596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/>
          </a:gra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CustomShape 3"/>
          <p:cNvSpPr/>
          <p:nvPr/>
        </p:nvSpPr>
        <p:spPr>
          <a:xfrm rot="21435600">
            <a:off x="-18000" y="200880"/>
            <a:ext cx="9161640" cy="647640"/>
          </a:xfrm>
          <a:custGeom>
            <a:avLst/>
            <a:gdLst/>
            <a:ahLst/>
            <a:rect l="0" t="0" r="r" b="b"/>
            <a:pathLst>
              <a:path w="5773" h="1056">
                <a:moveTo>
                  <a:pt x="0" y="966"/>
                </a:moveTo>
                <a:cubicBezTo>
                  <a:pt x="282" y="738"/>
                  <a:pt x="923" y="275"/>
                  <a:pt x="1608" y="282"/>
                </a:cubicBezTo>
                <a:cubicBezTo>
                  <a:pt x="2293" y="289"/>
                  <a:pt x="3416" y="1055"/>
                  <a:pt x="4110" y="1008"/>
                </a:cubicBezTo>
                <a:cubicBezTo>
                  <a:pt x="4804" y="961"/>
                  <a:pt x="5426" y="210"/>
                  <a:pt x="5772" y="0"/>
                </a:cubicBezTo>
              </a:path>
            </a:pathLst>
          </a:custGeom>
          <a:noFill/>
          <a:ln w="10800">
            <a:solidFill>
              <a:srgbClr val="09b7bf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" name="CustomShape 4"/>
          <p:cNvSpPr/>
          <p:nvPr/>
        </p:nvSpPr>
        <p:spPr>
          <a:xfrm rot="21435600">
            <a:off x="-14040" y="275040"/>
            <a:ext cx="9174240" cy="528840"/>
          </a:xfrm>
          <a:custGeom>
            <a:avLst/>
            <a:gdLst/>
            <a:ahLst/>
            <a:rect l="0" t="0" r="r" b="b"/>
            <a:pathLst>
              <a:path w="5767" h="855">
                <a:moveTo>
                  <a:pt x="0" y="732"/>
                </a:moveTo>
                <a:cubicBezTo>
                  <a:pt x="273" y="647"/>
                  <a:pt x="951" y="214"/>
                  <a:pt x="1638" y="228"/>
                </a:cubicBezTo>
                <a:cubicBezTo>
                  <a:pt x="2325" y="242"/>
                  <a:pt x="3434" y="854"/>
                  <a:pt x="4122" y="816"/>
                </a:cubicBezTo>
                <a:cubicBezTo>
                  <a:pt x="4810" y="778"/>
                  <a:pt x="5424" y="170"/>
                  <a:pt x="5766" y="0"/>
                </a:cubicBezTo>
              </a:path>
            </a:pathLst>
          </a:custGeom>
          <a:noFill/>
          <a:ln w="9360">
            <a:solidFill>
              <a:srgbClr val="0f6fc6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PlaceHolder 5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it-IT" sz="4400">
                <a:latin typeface="Arial"/>
              </a:rPr>
              <a:t>Fai clic per modificare il formato del testo del titolo</a:t>
            </a:r>
            <a:endParaRPr/>
          </a:p>
        </p:txBody>
      </p:sp>
      <p:sp>
        <p:nvSpPr>
          <p:cNvPr id="5" name="PlaceHolder 6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it-IT" sz="3200">
                <a:latin typeface="Arial"/>
              </a:rPr>
              <a:t>Fai clic per modificare il formato del testo della struttura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it-IT" sz="2800">
                <a:latin typeface="Arial"/>
              </a:rPr>
              <a:t>Secondo livello struttura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it-IT" sz="2400">
                <a:latin typeface="Arial"/>
              </a:rPr>
              <a:t>Terzo livello struttura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it-IT" sz="2000">
                <a:latin typeface="Arial"/>
              </a:rPr>
              <a:t>Quarto livello struttura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it-IT" sz="2000">
                <a:latin typeface="Arial"/>
              </a:rPr>
              <a:t>Quinto livello struttura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it-IT" sz="2000">
                <a:latin typeface="Arial"/>
              </a:rPr>
              <a:t>Sesto livello struttura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it-IT" sz="2000">
                <a:latin typeface="Arial"/>
              </a:rPr>
              <a:t>Settimo livello struttura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2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CustomShape 1"/>
          <p:cNvSpPr/>
          <p:nvPr/>
        </p:nvSpPr>
        <p:spPr>
          <a:xfrm>
            <a:off x="-9360" y="-7200"/>
            <a:ext cx="9161640" cy="1040040"/>
          </a:xfrm>
          <a:custGeom>
            <a:avLst/>
            <a:gdLst/>
            <a:ahLst/>
            <a:rect l="0" t="0" r="r" b="b"/>
            <a:pathLst>
              <a:path w="5773" h="657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/>
          </a:gra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1" name="CustomShape 2"/>
          <p:cNvSpPr/>
          <p:nvPr/>
        </p:nvSpPr>
        <p:spPr>
          <a:xfrm>
            <a:off x="4381560" y="-7200"/>
            <a:ext cx="4761000" cy="636840"/>
          </a:xfrm>
          <a:custGeom>
            <a:avLst/>
            <a:gdLst/>
            <a:ahLst/>
            <a:rect l="0" t="0" r="r" b="b"/>
            <a:pathLst>
              <a:path w="3001" h="596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/>
          </a:gra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2" name="CustomShape 3"/>
          <p:cNvSpPr/>
          <p:nvPr/>
        </p:nvSpPr>
        <p:spPr>
          <a:xfrm rot="21435600">
            <a:off x="-18000" y="200880"/>
            <a:ext cx="9161640" cy="647640"/>
          </a:xfrm>
          <a:custGeom>
            <a:avLst/>
            <a:gdLst/>
            <a:ahLst/>
            <a:rect l="0" t="0" r="r" b="b"/>
            <a:pathLst>
              <a:path w="5773" h="1056">
                <a:moveTo>
                  <a:pt x="0" y="966"/>
                </a:moveTo>
                <a:cubicBezTo>
                  <a:pt x="282" y="738"/>
                  <a:pt x="923" y="275"/>
                  <a:pt x="1608" y="282"/>
                </a:cubicBezTo>
                <a:cubicBezTo>
                  <a:pt x="2293" y="289"/>
                  <a:pt x="3416" y="1055"/>
                  <a:pt x="4110" y="1008"/>
                </a:cubicBezTo>
                <a:cubicBezTo>
                  <a:pt x="4804" y="961"/>
                  <a:pt x="5426" y="210"/>
                  <a:pt x="5772" y="0"/>
                </a:cubicBezTo>
              </a:path>
            </a:pathLst>
          </a:custGeom>
          <a:noFill/>
          <a:ln w="10800">
            <a:solidFill>
              <a:srgbClr val="09b7bf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3" name="CustomShape 4"/>
          <p:cNvSpPr/>
          <p:nvPr/>
        </p:nvSpPr>
        <p:spPr>
          <a:xfrm rot="21435600">
            <a:off x="-14040" y="275040"/>
            <a:ext cx="9174240" cy="528840"/>
          </a:xfrm>
          <a:custGeom>
            <a:avLst/>
            <a:gdLst/>
            <a:ahLst/>
            <a:rect l="0" t="0" r="r" b="b"/>
            <a:pathLst>
              <a:path w="5767" h="855">
                <a:moveTo>
                  <a:pt x="0" y="732"/>
                </a:moveTo>
                <a:cubicBezTo>
                  <a:pt x="273" y="647"/>
                  <a:pt x="951" y="214"/>
                  <a:pt x="1638" y="228"/>
                </a:cubicBezTo>
                <a:cubicBezTo>
                  <a:pt x="2325" y="242"/>
                  <a:pt x="3434" y="854"/>
                  <a:pt x="4122" y="816"/>
                </a:cubicBezTo>
                <a:cubicBezTo>
                  <a:pt x="4810" y="778"/>
                  <a:pt x="5424" y="170"/>
                  <a:pt x="5766" y="0"/>
                </a:cubicBezTo>
              </a:path>
            </a:pathLst>
          </a:custGeom>
          <a:noFill/>
          <a:ln w="9360">
            <a:solidFill>
              <a:srgbClr val="0f6fc6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4" name="PlaceHolder 5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45" name="PlaceHolder 6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it-IT" sz="3200">
                <a:latin typeface="Arial"/>
              </a:rPr>
              <a:t>Fai clic per modificare il formato del testo della struttura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it-IT" sz="2800">
                <a:latin typeface="Arial"/>
              </a:rPr>
              <a:t>Secondo livello struttura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it-IT" sz="2400">
                <a:latin typeface="Arial"/>
              </a:rPr>
              <a:t>Terzo livello struttura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it-IT" sz="2000">
                <a:latin typeface="Arial"/>
              </a:rPr>
              <a:t>Quarto livello struttura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it-IT" sz="2000">
                <a:latin typeface="Arial"/>
              </a:rPr>
              <a:t>Quinto livello struttura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it-IT" sz="2000">
                <a:latin typeface="Arial"/>
              </a:rPr>
              <a:t>Sesto livello struttura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it-IT" sz="2000">
                <a:latin typeface="Arial"/>
              </a:rPr>
              <a:t>Settimo livello struttura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image" Target="../media/image8.jpeg"/><Relationship Id="rId3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2.png"/><Relationship Id="rId2" Type="http://schemas.openxmlformats.org/officeDocument/2006/relationships/image" Target="../media/image23.png"/><Relationship Id="rId3" Type="http://schemas.openxmlformats.org/officeDocument/2006/relationships/image" Target="../media/image24.jpeg"/><Relationship Id="rId4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25.png"/><Relationship Id="rId2" Type="http://schemas.openxmlformats.org/officeDocument/2006/relationships/image" Target="../media/image26.png"/><Relationship Id="rId3" Type="http://schemas.openxmlformats.org/officeDocument/2006/relationships/image" Target="../media/image27.png"/><Relationship Id="rId4" Type="http://schemas.openxmlformats.org/officeDocument/2006/relationships/image" Target="../media/image28.jpeg"/><Relationship Id="rId5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29.png"/><Relationship Id="rId2" Type="http://schemas.openxmlformats.org/officeDocument/2006/relationships/image" Target="../media/image30.png"/><Relationship Id="rId3" Type="http://schemas.openxmlformats.org/officeDocument/2006/relationships/image" Target="../media/image31.jpeg"/><Relationship Id="rId4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32.png"/><Relationship Id="rId2" Type="http://schemas.openxmlformats.org/officeDocument/2006/relationships/image" Target="../media/image33.png"/><Relationship Id="rId3" Type="http://schemas.openxmlformats.org/officeDocument/2006/relationships/image" Target="../media/image34.png"/><Relationship Id="rId4" Type="http://schemas.openxmlformats.org/officeDocument/2006/relationships/image" Target="../media/image35.png"/><Relationship Id="rId5" Type="http://schemas.openxmlformats.org/officeDocument/2006/relationships/image" Target="../media/image36.png"/><Relationship Id="rId6" Type="http://schemas.openxmlformats.org/officeDocument/2006/relationships/image" Target="../media/image37.jpeg"/><Relationship Id="rId7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38.png"/><Relationship Id="rId2" Type="http://schemas.openxmlformats.org/officeDocument/2006/relationships/image" Target="../media/image39.jpeg"/><Relationship Id="rId3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40.png"/><Relationship Id="rId2" Type="http://schemas.openxmlformats.org/officeDocument/2006/relationships/image" Target="../media/image41.jpeg"/><Relationship Id="rId3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42.png"/><Relationship Id="rId2" Type="http://schemas.openxmlformats.org/officeDocument/2006/relationships/image" Target="../media/image43.png"/><Relationship Id="rId3" Type="http://schemas.openxmlformats.org/officeDocument/2006/relationships/image" Target="../media/image44.png"/><Relationship Id="rId4" Type="http://schemas.openxmlformats.org/officeDocument/2006/relationships/image" Target="../media/image45.jpeg"/><Relationship Id="rId5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46.png"/><Relationship Id="rId2" Type="http://schemas.openxmlformats.org/officeDocument/2006/relationships/image" Target="../media/image47.png"/><Relationship Id="rId3" Type="http://schemas.openxmlformats.org/officeDocument/2006/relationships/image" Target="../media/image48.png"/><Relationship Id="rId4" Type="http://schemas.openxmlformats.org/officeDocument/2006/relationships/image" Target="../media/image49.jpeg"/><Relationship Id="rId5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50.png"/><Relationship Id="rId2" Type="http://schemas.openxmlformats.org/officeDocument/2006/relationships/image" Target="../media/image51.png"/><Relationship Id="rId3" Type="http://schemas.openxmlformats.org/officeDocument/2006/relationships/image" Target="../media/image52.png"/><Relationship Id="rId4" Type="http://schemas.openxmlformats.org/officeDocument/2006/relationships/image" Target="../media/image53.jpeg"/><Relationship Id="rId5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54.png"/><Relationship Id="rId2" Type="http://schemas.openxmlformats.org/officeDocument/2006/relationships/image" Target="../media/image55.jpeg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image" Target="../media/image10.jpeg"/><Relationship Id="rId3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56.png"/><Relationship Id="rId2" Type="http://schemas.openxmlformats.org/officeDocument/2006/relationships/image" Target="../media/image57.jpeg"/><Relationship Id="rId3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58.png"/><Relationship Id="rId2" Type="http://schemas.openxmlformats.org/officeDocument/2006/relationships/image" Target="../media/image59.jpeg"/><Relationship Id="rId3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60.png"/><Relationship Id="rId2" Type="http://schemas.openxmlformats.org/officeDocument/2006/relationships/image" Target="../media/image61.jpeg"/><Relationship Id="rId3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62.png"/><Relationship Id="rId2" Type="http://schemas.openxmlformats.org/officeDocument/2006/relationships/image" Target="../media/image63.jpeg"/><Relationship Id="rId3" Type="http://schemas.openxmlformats.org/officeDocument/2006/relationships/image" Target="../media/image64.png"/><Relationship Id="rId4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image" Target="../media/image12.jpeg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image" Target="../media/image14.jpeg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image" Target="../media/image16.png"/><Relationship Id="rId3" Type="http://schemas.openxmlformats.org/officeDocument/2006/relationships/image" Target="../media/image17.png"/><Relationship Id="rId4" Type="http://schemas.openxmlformats.org/officeDocument/2006/relationships/image" Target="../media/image18.png"/><Relationship Id="rId5" Type="http://schemas.openxmlformats.org/officeDocument/2006/relationships/image" Target="../media/image19.jpeg"/><Relationship Id="rId6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0.png"/><Relationship Id="rId2" Type="http://schemas.openxmlformats.org/officeDocument/2006/relationships/image" Target="../media/image21.jpeg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CustomShape 1"/>
          <p:cNvSpPr/>
          <p:nvPr/>
        </p:nvSpPr>
        <p:spPr>
          <a:xfrm>
            <a:off x="457200" y="704160"/>
            <a:ext cx="8228160" cy="1141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1" name="CustomShape 2"/>
          <p:cNvSpPr/>
          <p:nvPr/>
        </p:nvSpPr>
        <p:spPr>
          <a:xfrm>
            <a:off x="457200" y="1935360"/>
            <a:ext cx="8228160" cy="4387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i="1" lang="it-IT" sz="2400" strike="noStrike">
                <a:solidFill>
                  <a:srgbClr val="280099"/>
                </a:solidFill>
                <a:latin typeface="Corbel"/>
                <a:ea typeface="DejaVu Sans"/>
              </a:rPr>
              <a:t>Polizia Municipale della Bassa Romagna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r>
              <a:rPr lang="it-IT" sz="4000" strike="noStrike">
                <a:solidFill>
                  <a:srgbClr val="000000"/>
                </a:solidFill>
                <a:latin typeface="Corbel"/>
                <a:ea typeface="DejaVu Sans"/>
              </a:rPr>
              <a:t>Cittadini auto organizzati per la sicurezza:</a:t>
            </a:r>
            <a:endParaRPr/>
          </a:p>
          <a:p>
            <a:pPr algn="ctr">
              <a:lnSpc>
                <a:spcPct val="100000"/>
              </a:lnSpc>
            </a:pPr>
            <a:r>
              <a:rPr lang="it-IT" sz="4000" strike="noStrike">
                <a:solidFill>
                  <a:srgbClr val="000000"/>
                </a:solidFill>
                <a:latin typeface="Corbel"/>
                <a:ea typeface="DejaVu Sans"/>
              </a:rPr>
              <a:t>gestione, opportunità e criticità.</a:t>
            </a:r>
            <a:endParaRPr/>
          </a:p>
        </p:txBody>
      </p:sp>
      <p:pic>
        <p:nvPicPr>
          <p:cNvPr id="82" name="Picture 3" descr=""/>
          <p:cNvPicPr/>
          <p:nvPr/>
        </p:nvPicPr>
        <p:blipFill>
          <a:blip r:embed="rId1"/>
          <a:stretch/>
        </p:blipFill>
        <p:spPr>
          <a:xfrm>
            <a:off x="7380360" y="836640"/>
            <a:ext cx="1009800" cy="898560"/>
          </a:xfrm>
          <a:prstGeom prst="rect">
            <a:avLst/>
          </a:prstGeom>
          <a:ln w="9360">
            <a:noFill/>
          </a:ln>
        </p:spPr>
      </p:pic>
      <p:pic>
        <p:nvPicPr>
          <p:cNvPr id="83" name="Picture 6" descr=""/>
          <p:cNvPicPr/>
          <p:nvPr/>
        </p:nvPicPr>
        <p:blipFill>
          <a:blip r:embed="rId2"/>
          <a:stretch/>
        </p:blipFill>
        <p:spPr>
          <a:xfrm>
            <a:off x="611640" y="764640"/>
            <a:ext cx="1657440" cy="897120"/>
          </a:xfrm>
          <a:prstGeom prst="rect">
            <a:avLst/>
          </a:prstGeom>
          <a:ln w="9360">
            <a:noFill/>
          </a:ln>
        </p:spPr>
      </p:pic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CustomShape 1"/>
          <p:cNvSpPr/>
          <p:nvPr/>
        </p:nvSpPr>
        <p:spPr>
          <a:xfrm>
            <a:off x="457200" y="704160"/>
            <a:ext cx="8228160" cy="1141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5000" bIns="0" anchor="b"/>
          <a:p>
            <a:pPr>
              <a:lnSpc>
                <a:spcPct val="100000"/>
              </a:lnSpc>
            </a:pPr>
            <a:r>
              <a:rPr lang="it-IT" sz="5000" strike="noStrike">
                <a:solidFill>
                  <a:srgbClr val="04617b"/>
                </a:solidFill>
                <a:latin typeface="Calibri"/>
                <a:ea typeface="DejaVu Sans"/>
              </a:rPr>
              <a:t>               </a:t>
            </a:r>
            <a:endParaRPr/>
          </a:p>
        </p:txBody>
      </p:sp>
      <p:sp>
        <p:nvSpPr>
          <p:cNvPr id="131" name="CustomShape 2"/>
          <p:cNvSpPr/>
          <p:nvPr/>
        </p:nvSpPr>
        <p:spPr>
          <a:xfrm>
            <a:off x="699120" y="1512000"/>
            <a:ext cx="8228160" cy="3902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endParaRPr/>
          </a:p>
          <a:p>
            <a:pPr algn="just">
              <a:lnSpc>
                <a:spcPct val="120000"/>
              </a:lnSpc>
              <a:buBlip>
                <a:blip r:embed="rId1"/>
              </a:buBlip>
            </a:pPr>
            <a:r>
              <a:rPr b="1" lang="it-IT" sz="2600" strike="noStrike">
                <a:solidFill>
                  <a:srgbClr val="6666ff"/>
                </a:solidFill>
                <a:latin typeface="Verdana"/>
                <a:ea typeface="DejaVu Sans"/>
              </a:rPr>
              <a:t>Chiediamo</a:t>
            </a:r>
            <a:r>
              <a:rPr lang="it-IT" sz="2600" strike="noStrike">
                <a:solidFill>
                  <a:srgbClr val="000000"/>
                </a:solidFill>
                <a:latin typeface="Verdana"/>
                <a:ea typeface="DejaVu Sans"/>
              </a:rPr>
              <a:t> gentilmente a qualcuno che gira guardandosi un po’ troppo intorno </a:t>
            </a:r>
            <a:r>
              <a:rPr lang="it-IT" sz="2600" strike="noStrike">
                <a:solidFill>
                  <a:srgbClr val="ff00cc"/>
                </a:solidFill>
                <a:latin typeface="Verdana"/>
                <a:ea typeface="DejaVu Sans"/>
              </a:rPr>
              <a:t>“posso aiutarla"</a:t>
            </a:r>
            <a:r>
              <a:rPr lang="it-IT" sz="2600" strike="noStrike">
                <a:solidFill>
                  <a:srgbClr val="000000"/>
                </a:solidFill>
                <a:latin typeface="Verdana"/>
                <a:ea typeface="DejaVu Sans"/>
              </a:rPr>
              <a:t>? oppure </a:t>
            </a:r>
            <a:r>
              <a:rPr lang="it-IT" sz="2600" strike="noStrike">
                <a:solidFill>
                  <a:srgbClr val="ff00cc"/>
                </a:solidFill>
                <a:latin typeface="Verdana"/>
                <a:ea typeface="DejaVu Sans"/>
              </a:rPr>
              <a:t>“cerca qualcuno?”</a:t>
            </a:r>
            <a:r>
              <a:rPr lang="it-IT" sz="2600" strike="noStrike">
                <a:solidFill>
                  <a:srgbClr val="000000"/>
                </a:solidFill>
                <a:latin typeface="Verdana"/>
                <a:ea typeface="DejaVu Sans"/>
              </a:rPr>
              <a:t> – magari ha effettivamente bisogno d’aiuto! In caso negativo </a:t>
            </a:r>
            <a:r>
              <a:rPr b="1" lang="it-IT" sz="2600" strike="noStrike">
                <a:solidFill>
                  <a:srgbClr val="000000"/>
                </a:solidFill>
                <a:latin typeface="Verdana"/>
                <a:ea typeface="DejaVu Sans"/>
              </a:rPr>
              <a:t>niente di grave</a:t>
            </a:r>
            <a:r>
              <a:rPr lang="it-IT" sz="2600" strike="noStrike">
                <a:solidFill>
                  <a:srgbClr val="000000"/>
                </a:solidFill>
                <a:latin typeface="Verdana"/>
                <a:ea typeface="DejaVu Sans"/>
              </a:rPr>
              <a:t> e, comunque, se si fosse trattato di un malintenzionato, questo saprà di essere stato notato.</a:t>
            </a:r>
            <a:endParaRPr/>
          </a:p>
        </p:txBody>
      </p:sp>
      <p:pic>
        <p:nvPicPr>
          <p:cNvPr id="132" name="Picture 3" descr=""/>
          <p:cNvPicPr/>
          <p:nvPr/>
        </p:nvPicPr>
        <p:blipFill>
          <a:blip r:embed="rId2"/>
          <a:stretch/>
        </p:blipFill>
        <p:spPr>
          <a:xfrm>
            <a:off x="7380360" y="836640"/>
            <a:ext cx="1009800" cy="898560"/>
          </a:xfrm>
          <a:prstGeom prst="rect">
            <a:avLst/>
          </a:prstGeom>
          <a:ln w="9360">
            <a:noFill/>
          </a:ln>
        </p:spPr>
      </p:pic>
      <p:pic>
        <p:nvPicPr>
          <p:cNvPr id="133" name="Picture 6" descr=""/>
          <p:cNvPicPr/>
          <p:nvPr/>
        </p:nvPicPr>
        <p:blipFill>
          <a:blip r:embed="rId3"/>
          <a:stretch/>
        </p:blipFill>
        <p:spPr>
          <a:xfrm>
            <a:off x="611640" y="764640"/>
            <a:ext cx="1657440" cy="897120"/>
          </a:xfrm>
          <a:prstGeom prst="rect">
            <a:avLst/>
          </a:prstGeom>
          <a:ln w="9360">
            <a:noFill/>
          </a:ln>
        </p:spPr>
      </p:pic>
    </p:spTree>
  </p:cSld>
  <p:timing>
    <p:tnLst>
      <p:par>
        <p:cTn id="19" dur="indefinite" restart="never" nodeType="tmRoot">
          <p:childTnLst>
            <p:seq>
              <p:cTn id="2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CustomShape 1"/>
          <p:cNvSpPr/>
          <p:nvPr/>
        </p:nvSpPr>
        <p:spPr>
          <a:xfrm>
            <a:off x="457200" y="704160"/>
            <a:ext cx="8228160" cy="1141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5000" bIns="0" anchor="b"/>
          <a:p>
            <a:pPr>
              <a:lnSpc>
                <a:spcPct val="100000"/>
              </a:lnSpc>
            </a:pPr>
            <a:r>
              <a:rPr lang="it-IT" sz="5000" strike="noStrike">
                <a:solidFill>
                  <a:srgbClr val="04617b"/>
                </a:solidFill>
                <a:latin typeface="Calibri"/>
                <a:ea typeface="DejaVu Sans"/>
              </a:rPr>
              <a:t>               </a:t>
            </a:r>
            <a:endParaRPr/>
          </a:p>
        </p:txBody>
      </p:sp>
      <p:sp>
        <p:nvSpPr>
          <p:cNvPr id="135" name="CustomShape 2"/>
          <p:cNvSpPr/>
          <p:nvPr/>
        </p:nvSpPr>
        <p:spPr>
          <a:xfrm>
            <a:off x="457200" y="2421000"/>
            <a:ext cx="8228160" cy="3902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buBlip>
                <a:blip r:embed="rId1"/>
              </a:buBlip>
            </a:pPr>
            <a:r>
              <a:rPr lang="it-IT" sz="2800" strike="noStrike">
                <a:solidFill>
                  <a:srgbClr val="6666ff"/>
                </a:solidFill>
                <a:latin typeface="Verdana"/>
                <a:ea typeface="DejaVu Sans"/>
              </a:rPr>
              <a:t>Annotiamo</a:t>
            </a:r>
            <a:r>
              <a:rPr lang="it-IT" sz="2800" strike="noStrike">
                <a:solidFill>
                  <a:srgbClr val="000000"/>
                </a:solidFill>
                <a:latin typeface="Verdana"/>
                <a:ea typeface="DejaVu Sans"/>
              </a:rPr>
              <a:t> la targa di un veicolo sospetto, magari fermo con il motore acceso, o che circola a bassa velocità, o che è spento con qualcuno a bordo di fronte a un’abitazione.</a:t>
            </a:r>
            <a:endParaRPr/>
          </a:p>
          <a:p>
            <a:pPr>
              <a:lnSpc>
                <a:spcPct val="100000"/>
              </a:lnSpc>
              <a:buBlip>
                <a:blip r:embed="rId2"/>
              </a:buBlip>
            </a:pPr>
            <a:r>
              <a:rPr lang="it-IT" sz="2800" strike="noStrike">
                <a:solidFill>
                  <a:srgbClr val="6666ff"/>
                </a:solidFill>
                <a:latin typeface="Verdana"/>
                <a:ea typeface="DejaVu Sans"/>
              </a:rPr>
              <a:t>Prestiamo</a:t>
            </a:r>
            <a:r>
              <a:rPr lang="it-IT" sz="2800" strike="noStrike">
                <a:solidFill>
                  <a:srgbClr val="000000"/>
                </a:solidFill>
                <a:latin typeface="Verdana"/>
                <a:ea typeface="DejaVu Sans"/>
              </a:rPr>
              <a:t> maggiore attenzione alla proprietà del vicino quando è assente.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id="136" name="Picture 3" descr=""/>
          <p:cNvPicPr/>
          <p:nvPr/>
        </p:nvPicPr>
        <p:blipFill>
          <a:blip r:embed="rId3"/>
          <a:stretch/>
        </p:blipFill>
        <p:spPr>
          <a:xfrm>
            <a:off x="7380360" y="836640"/>
            <a:ext cx="1009800" cy="898560"/>
          </a:xfrm>
          <a:prstGeom prst="rect">
            <a:avLst/>
          </a:prstGeom>
          <a:ln w="9360">
            <a:noFill/>
          </a:ln>
        </p:spPr>
      </p:pic>
      <p:pic>
        <p:nvPicPr>
          <p:cNvPr id="137" name="Picture 6" descr=""/>
          <p:cNvPicPr/>
          <p:nvPr/>
        </p:nvPicPr>
        <p:blipFill>
          <a:blip r:embed="rId4"/>
          <a:stretch/>
        </p:blipFill>
        <p:spPr>
          <a:xfrm>
            <a:off x="611640" y="764640"/>
            <a:ext cx="1657440" cy="897120"/>
          </a:xfrm>
          <a:prstGeom prst="rect">
            <a:avLst/>
          </a:prstGeom>
          <a:ln w="9360">
            <a:noFill/>
          </a:ln>
        </p:spPr>
      </p:pic>
    </p:spTree>
  </p:cSld>
  <p:timing>
    <p:tnLst>
      <p:par>
        <p:cTn id="21" dur="indefinite" restart="never" nodeType="tmRoot">
          <p:childTnLst>
            <p:seq>
              <p:cTn id="2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CustomShape 1"/>
          <p:cNvSpPr/>
          <p:nvPr/>
        </p:nvSpPr>
        <p:spPr>
          <a:xfrm>
            <a:off x="457200" y="704160"/>
            <a:ext cx="8228160" cy="1141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5000" bIns="0" anchor="b"/>
          <a:p>
            <a:pPr>
              <a:lnSpc>
                <a:spcPct val="100000"/>
              </a:lnSpc>
            </a:pPr>
            <a:r>
              <a:rPr lang="it-IT" sz="5000" strike="noStrike">
                <a:solidFill>
                  <a:srgbClr val="04617b"/>
                </a:solidFill>
                <a:latin typeface="Calibri"/>
                <a:ea typeface="DejaVu Sans"/>
              </a:rPr>
              <a:t>               </a:t>
            </a:r>
            <a:endParaRPr/>
          </a:p>
        </p:txBody>
      </p:sp>
      <p:sp>
        <p:nvSpPr>
          <p:cNvPr id="139" name="CustomShape 2"/>
          <p:cNvSpPr/>
          <p:nvPr/>
        </p:nvSpPr>
        <p:spPr>
          <a:xfrm>
            <a:off x="457200" y="2421000"/>
            <a:ext cx="8228160" cy="3902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buBlip>
                <a:blip r:embed="rId1"/>
              </a:buBlip>
            </a:pPr>
            <a:r>
              <a:rPr lang="it-IT" sz="2800" strike="noStrike">
                <a:solidFill>
                  <a:srgbClr val="6666ff"/>
                </a:solidFill>
                <a:latin typeface="Verdana"/>
                <a:ea typeface="DejaVu Sans"/>
              </a:rPr>
              <a:t>GUARDIAMO FUORI</a:t>
            </a:r>
            <a:r>
              <a:rPr lang="it-IT" sz="2600" strike="noStrike">
                <a:solidFill>
                  <a:srgbClr val="000000"/>
                </a:solidFill>
                <a:latin typeface="Verdana"/>
                <a:ea typeface="DejaVu Sans"/>
              </a:rPr>
              <a:t> tutte le volte che è possibile quando: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 lvl="1">
              <a:lnSpc>
                <a:spcPct val="120000"/>
              </a:lnSpc>
              <a:buSzPct val="80000"/>
              <a:buFont typeface="StarSymbol"/>
              <a:buChar char="l"/>
            </a:pPr>
            <a:r>
              <a:rPr lang="it-IT" sz="2400" strike="noStrike">
                <a:solidFill>
                  <a:srgbClr val="000000"/>
                </a:solidFill>
                <a:latin typeface="Verdana"/>
                <a:ea typeface="DejaVu Sans"/>
              </a:rPr>
              <a:t>suona l’allarme di un’auto o di un’abitazione,</a:t>
            </a:r>
            <a:endParaRPr/>
          </a:p>
          <a:p>
            <a:pPr lvl="1">
              <a:lnSpc>
                <a:spcPct val="120000"/>
              </a:lnSpc>
              <a:buSzPct val="80000"/>
              <a:buFont typeface="StarSymbol"/>
              <a:buChar char="l"/>
            </a:pPr>
            <a:r>
              <a:rPr lang="it-IT" sz="2400" strike="noStrike">
                <a:solidFill>
                  <a:srgbClr val="000000"/>
                </a:solidFill>
                <a:latin typeface="Verdana"/>
                <a:ea typeface="DejaVu Sans"/>
              </a:rPr>
              <a:t>si sentono voci sotto casa,</a:t>
            </a:r>
            <a:endParaRPr/>
          </a:p>
          <a:p>
            <a:pPr lvl="1">
              <a:lnSpc>
                <a:spcPct val="120000"/>
              </a:lnSpc>
              <a:buSzPct val="80000"/>
              <a:buFont typeface="StarSymbol"/>
              <a:buChar char="l"/>
            </a:pPr>
            <a:r>
              <a:rPr lang="it-IT" sz="2400" strike="noStrike">
                <a:solidFill>
                  <a:srgbClr val="000000"/>
                </a:solidFill>
                <a:latin typeface="Verdana"/>
                <a:ea typeface="DejaVu Sans"/>
              </a:rPr>
              <a:t>i nostri cani o quelli del vicino abbaiano.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id="140" name="Picture 3" descr=""/>
          <p:cNvPicPr/>
          <p:nvPr/>
        </p:nvPicPr>
        <p:blipFill>
          <a:blip r:embed="rId2"/>
          <a:stretch/>
        </p:blipFill>
        <p:spPr>
          <a:xfrm>
            <a:off x="7380360" y="836640"/>
            <a:ext cx="1009800" cy="898560"/>
          </a:xfrm>
          <a:prstGeom prst="rect">
            <a:avLst/>
          </a:prstGeom>
          <a:ln w="9360">
            <a:noFill/>
          </a:ln>
        </p:spPr>
      </p:pic>
      <p:pic>
        <p:nvPicPr>
          <p:cNvPr id="141" name="Picture 6" descr=""/>
          <p:cNvPicPr/>
          <p:nvPr/>
        </p:nvPicPr>
        <p:blipFill>
          <a:blip r:embed="rId3"/>
          <a:stretch/>
        </p:blipFill>
        <p:spPr>
          <a:xfrm>
            <a:off x="611640" y="764640"/>
            <a:ext cx="1657440" cy="897120"/>
          </a:xfrm>
          <a:prstGeom prst="rect">
            <a:avLst/>
          </a:prstGeom>
          <a:ln w="9360">
            <a:noFill/>
          </a:ln>
        </p:spPr>
      </p:pic>
    </p:spTree>
  </p:cSld>
  <p:timing>
    <p:tnLst>
      <p:par>
        <p:cTn id="23" dur="indefinite" restart="never" nodeType="tmRoot">
          <p:childTnLst>
            <p:seq>
              <p:cTn id="2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CustomShape 1"/>
          <p:cNvSpPr/>
          <p:nvPr/>
        </p:nvSpPr>
        <p:spPr>
          <a:xfrm>
            <a:off x="457200" y="704160"/>
            <a:ext cx="8228160" cy="1141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5000" bIns="0" anchor="b"/>
          <a:p>
            <a:pPr>
              <a:lnSpc>
                <a:spcPct val="100000"/>
              </a:lnSpc>
            </a:pPr>
            <a:r>
              <a:rPr lang="it-IT" sz="5000" strike="noStrike">
                <a:solidFill>
                  <a:srgbClr val="04617b"/>
                </a:solidFill>
                <a:latin typeface="Calibri"/>
                <a:ea typeface="DejaVu Sans"/>
              </a:rPr>
              <a:t>               </a:t>
            </a:r>
            <a:endParaRPr/>
          </a:p>
        </p:txBody>
      </p:sp>
      <p:sp>
        <p:nvSpPr>
          <p:cNvPr id="143" name="CustomShape 2"/>
          <p:cNvSpPr/>
          <p:nvPr/>
        </p:nvSpPr>
        <p:spPr>
          <a:xfrm>
            <a:off x="457200" y="1856880"/>
            <a:ext cx="8228160" cy="3902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buBlip>
                <a:blip r:embed="rId1"/>
              </a:buBlip>
            </a:pPr>
            <a:r>
              <a:rPr lang="it-IT" sz="2800" strike="noStrike">
                <a:solidFill>
                  <a:srgbClr val="6666ff"/>
                </a:solidFill>
                <a:latin typeface="Verdana"/>
                <a:ea typeface="DejaVu Sans"/>
              </a:rPr>
              <a:t>Quando usciamo</a:t>
            </a:r>
            <a:r>
              <a:rPr lang="it-IT" sz="2600" strike="noStrike">
                <a:solidFill>
                  <a:srgbClr val="000000"/>
                </a:solidFill>
                <a:latin typeface="Verdana"/>
                <a:ea typeface="DejaVu Sans"/>
              </a:rPr>
              <a:t> per le nostre attività quotidiane:</a:t>
            </a:r>
            <a:endParaRPr/>
          </a:p>
          <a:p>
            <a:pPr lvl="1" algn="just">
              <a:lnSpc>
                <a:spcPct val="120000"/>
              </a:lnSpc>
              <a:buSzPct val="80000"/>
              <a:buFont typeface="StarSymbol"/>
              <a:buChar char="l"/>
            </a:pPr>
            <a:r>
              <a:rPr lang="it-IT" sz="2400" strike="noStrike">
                <a:solidFill>
                  <a:srgbClr val="000000"/>
                </a:solidFill>
                <a:latin typeface="Verdana"/>
                <a:ea typeface="DejaVu Sans"/>
              </a:rPr>
              <a:t>anche solo a stendere il bucato sul balcone,</a:t>
            </a:r>
            <a:endParaRPr/>
          </a:p>
          <a:p>
            <a:pPr lvl="1" algn="just">
              <a:lnSpc>
                <a:spcPct val="120000"/>
              </a:lnSpc>
              <a:buSzPct val="80000"/>
              <a:buFont typeface="StarSymbol"/>
              <a:buChar char="l"/>
            </a:pPr>
            <a:r>
              <a:rPr lang="it-IT" sz="2400" strike="noStrike">
                <a:solidFill>
                  <a:srgbClr val="000000"/>
                </a:solidFill>
                <a:latin typeface="Verdana"/>
                <a:ea typeface="DejaVu Sans"/>
              </a:rPr>
              <a:t>rientrando a casa la notte,</a:t>
            </a:r>
            <a:endParaRPr/>
          </a:p>
          <a:p>
            <a:pPr lvl="1" algn="just">
              <a:lnSpc>
                <a:spcPct val="120000"/>
              </a:lnSpc>
              <a:buSzPct val="80000"/>
              <a:buFont typeface="StarSymbol"/>
              <a:buChar char="l"/>
            </a:pPr>
            <a:r>
              <a:rPr lang="it-IT" sz="2400" strike="noStrike">
                <a:solidFill>
                  <a:srgbClr val="000000"/>
                </a:solidFill>
                <a:latin typeface="Verdana"/>
                <a:ea typeface="DejaVu Sans"/>
              </a:rPr>
              <a:t>portando fuori il cane,</a:t>
            </a:r>
            <a:endParaRPr/>
          </a:p>
          <a:p>
            <a:pPr lvl="1" algn="just">
              <a:lnSpc>
                <a:spcPct val="120000"/>
              </a:lnSpc>
              <a:buSzPct val="80000"/>
              <a:buFont typeface="StarSymbol"/>
              <a:buChar char="l"/>
            </a:pPr>
            <a:r>
              <a:rPr lang="it-IT" sz="2400" strike="noStrike">
                <a:solidFill>
                  <a:srgbClr val="000000"/>
                </a:solidFill>
                <a:latin typeface="Verdana"/>
                <a:ea typeface="DejaVu Sans"/>
              </a:rPr>
              <a:t>alzandosi per uscire presto la mattina; </a:t>
            </a:r>
            <a:endParaRPr/>
          </a:p>
          <a:p>
            <a:pPr lvl="1">
              <a:lnSpc>
                <a:spcPct val="100000"/>
              </a:lnSpc>
              <a:buBlip>
                <a:blip r:embed="rId2"/>
              </a:buBlip>
            </a:pPr>
            <a:r>
              <a:rPr lang="it-IT" sz="2800" strike="noStrike">
                <a:solidFill>
                  <a:srgbClr val="6666ff"/>
                </a:solidFill>
                <a:latin typeface="Verdana"/>
                <a:ea typeface="DejaVu Sans"/>
              </a:rPr>
              <a:t>prestiamo maggiore attenzione</a:t>
            </a:r>
            <a:r>
              <a:rPr lang="it-IT" sz="2400" strike="noStrike">
                <a:solidFill>
                  <a:srgbClr val="000000"/>
                </a:solidFill>
                <a:latin typeface="Verdana"/>
                <a:ea typeface="DejaVu Sans"/>
              </a:rPr>
              <a:t> alla proprietà del vicino quando è assente, </a:t>
            </a:r>
            <a:endParaRPr/>
          </a:p>
          <a:p>
            <a:pPr lvl="1">
              <a:lnSpc>
                <a:spcPct val="100000"/>
              </a:lnSpc>
              <a:buBlip>
                <a:blip r:embed="rId3"/>
              </a:buBlip>
            </a:pPr>
            <a:r>
              <a:rPr lang="it-IT" sz="2800" strike="noStrike">
                <a:solidFill>
                  <a:srgbClr val="6666ff"/>
                </a:solidFill>
                <a:latin typeface="Verdana"/>
                <a:ea typeface="DejaVu Sans"/>
              </a:rPr>
              <a:t>guardiamo bene in strada</a:t>
            </a:r>
            <a:r>
              <a:rPr lang="it-IT" sz="2400" strike="noStrike">
                <a:solidFill>
                  <a:srgbClr val="000000"/>
                </a:solidFill>
                <a:latin typeface="Verdana"/>
                <a:ea typeface="DejaVu Sans"/>
              </a:rPr>
              <a:t>,</a:t>
            </a:r>
            <a:endParaRPr/>
          </a:p>
          <a:p>
            <a:pPr lvl="1">
              <a:lnSpc>
                <a:spcPct val="100000"/>
              </a:lnSpc>
              <a:buBlip>
                <a:blip r:embed="rId4"/>
              </a:buBlip>
            </a:pPr>
            <a:r>
              <a:rPr lang="it-IT" sz="2800" strike="noStrike">
                <a:solidFill>
                  <a:srgbClr val="6666ff"/>
                </a:solidFill>
                <a:latin typeface="Verdana"/>
                <a:ea typeface="DejaVu Sans"/>
              </a:rPr>
              <a:t> </a:t>
            </a:r>
            <a:r>
              <a:rPr lang="it-IT" sz="2800" strike="noStrike">
                <a:solidFill>
                  <a:srgbClr val="6666ff"/>
                </a:solidFill>
                <a:latin typeface="Verdana"/>
                <a:ea typeface="DejaVu Sans"/>
              </a:rPr>
              <a:t>ascoltiamo </a:t>
            </a:r>
            <a:r>
              <a:rPr lang="it-IT" sz="2400" strike="noStrike">
                <a:solidFill>
                  <a:srgbClr val="000000"/>
                </a:solidFill>
                <a:latin typeface="Verdana"/>
                <a:ea typeface="DejaVu Sans"/>
              </a:rPr>
              <a:t>cosa succede nel nostro quartiere.</a:t>
            </a:r>
            <a:endParaRPr/>
          </a:p>
          <a:p>
            <a:pPr>
              <a:lnSpc>
                <a:spcPct val="12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id="144" name="Picture 3" descr=""/>
          <p:cNvPicPr/>
          <p:nvPr/>
        </p:nvPicPr>
        <p:blipFill>
          <a:blip r:embed="rId5"/>
          <a:stretch/>
        </p:blipFill>
        <p:spPr>
          <a:xfrm>
            <a:off x="7380360" y="836640"/>
            <a:ext cx="1009800" cy="898560"/>
          </a:xfrm>
          <a:prstGeom prst="rect">
            <a:avLst/>
          </a:prstGeom>
          <a:ln w="9360">
            <a:noFill/>
          </a:ln>
        </p:spPr>
      </p:pic>
      <p:pic>
        <p:nvPicPr>
          <p:cNvPr id="145" name="Picture 6" descr=""/>
          <p:cNvPicPr/>
          <p:nvPr/>
        </p:nvPicPr>
        <p:blipFill>
          <a:blip r:embed="rId6"/>
          <a:stretch/>
        </p:blipFill>
        <p:spPr>
          <a:xfrm>
            <a:off x="611640" y="764640"/>
            <a:ext cx="1657440" cy="897120"/>
          </a:xfrm>
          <a:prstGeom prst="rect">
            <a:avLst/>
          </a:prstGeom>
          <a:ln w="9360">
            <a:noFill/>
          </a:ln>
        </p:spPr>
      </p:pic>
      <p:sp>
        <p:nvSpPr>
          <p:cNvPr id="146" name="CustomShape 3"/>
          <p:cNvSpPr/>
          <p:nvPr/>
        </p:nvSpPr>
        <p:spPr>
          <a:xfrm>
            <a:off x="528120" y="1558440"/>
            <a:ext cx="180000" cy="346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7" name="CustomShape 4"/>
          <p:cNvSpPr/>
          <p:nvPr/>
        </p:nvSpPr>
        <p:spPr>
          <a:xfrm>
            <a:off x="713520" y="1731600"/>
            <a:ext cx="180000" cy="346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8" name="CustomShape 5"/>
          <p:cNvSpPr/>
          <p:nvPr/>
        </p:nvSpPr>
        <p:spPr>
          <a:xfrm>
            <a:off x="540360" y="1879920"/>
            <a:ext cx="180000" cy="346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9" name="CustomShape 6"/>
          <p:cNvSpPr/>
          <p:nvPr/>
        </p:nvSpPr>
        <p:spPr>
          <a:xfrm>
            <a:off x="552960" y="1991520"/>
            <a:ext cx="180000" cy="346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0" name="CustomShape 7"/>
          <p:cNvSpPr/>
          <p:nvPr/>
        </p:nvSpPr>
        <p:spPr>
          <a:xfrm>
            <a:off x="528120" y="1682280"/>
            <a:ext cx="180000" cy="346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25" dur="indefinite" restart="never" nodeType="tmRoot">
          <p:childTnLst>
            <p:seq>
              <p:cTn id="2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CustomShape 1"/>
          <p:cNvSpPr/>
          <p:nvPr/>
        </p:nvSpPr>
        <p:spPr>
          <a:xfrm>
            <a:off x="457200" y="704160"/>
            <a:ext cx="8228160" cy="1141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5000" bIns="0" anchor="b"/>
          <a:p>
            <a:pPr>
              <a:lnSpc>
                <a:spcPct val="100000"/>
              </a:lnSpc>
            </a:pPr>
            <a:r>
              <a:rPr lang="it-IT" sz="5000" strike="noStrike">
                <a:solidFill>
                  <a:srgbClr val="04617b"/>
                </a:solidFill>
                <a:latin typeface="Calibri"/>
                <a:ea typeface="DejaVu Sans"/>
              </a:rPr>
              <a:t>               </a:t>
            </a:r>
            <a:endParaRPr/>
          </a:p>
        </p:txBody>
      </p:sp>
      <p:sp>
        <p:nvSpPr>
          <p:cNvPr id="152" name="CustomShape 2"/>
          <p:cNvSpPr/>
          <p:nvPr/>
        </p:nvSpPr>
        <p:spPr>
          <a:xfrm>
            <a:off x="457200" y="2421000"/>
            <a:ext cx="8228160" cy="3902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20000"/>
              </a:lnSpc>
            </a:pPr>
            <a:r>
              <a:rPr lang="it-IT" sz="2600" strike="noStrike">
                <a:solidFill>
                  <a:srgbClr val="000000"/>
                </a:solidFill>
                <a:latin typeface="Verdana"/>
                <a:ea typeface="DejaVu Sans"/>
              </a:rPr>
              <a:t>In poche semplici parole</a:t>
            </a:r>
            <a:endParaRPr/>
          </a:p>
          <a:p>
            <a:pPr algn="just">
              <a:lnSpc>
                <a:spcPct val="120000"/>
              </a:lnSpc>
            </a:pPr>
            <a:endParaRPr/>
          </a:p>
          <a:p>
            <a:pPr algn="ctr">
              <a:lnSpc>
                <a:spcPct val="120000"/>
              </a:lnSpc>
            </a:pPr>
            <a:r>
              <a:rPr b="1" lang="it-IT" sz="2400" strike="noStrike">
                <a:solidFill>
                  <a:srgbClr val="0000ff"/>
                </a:solidFill>
                <a:latin typeface="Verdana"/>
                <a:ea typeface="DejaVu Sans"/>
              </a:rPr>
              <a:t>GUARDIAMOCI ATTORNO E OSSERVIAMO TUTTO QUELLO CHE CI CIRCONDA </a:t>
            </a:r>
            <a:endParaRPr/>
          </a:p>
          <a:p>
            <a:pPr algn="ctr">
              <a:lnSpc>
                <a:spcPct val="120000"/>
              </a:lnSpc>
            </a:pPr>
            <a:r>
              <a:rPr b="1" lang="it-IT" sz="2400" strike="noStrike">
                <a:solidFill>
                  <a:srgbClr val="0000ff"/>
                </a:solidFill>
                <a:latin typeface="Verdana"/>
                <a:ea typeface="DejaVu Sans"/>
              </a:rPr>
              <a:t>CON OCCHI DIVERSI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id="153" name="Picture 3" descr=""/>
          <p:cNvPicPr/>
          <p:nvPr/>
        </p:nvPicPr>
        <p:blipFill>
          <a:blip r:embed="rId1"/>
          <a:stretch/>
        </p:blipFill>
        <p:spPr>
          <a:xfrm>
            <a:off x="7380360" y="836640"/>
            <a:ext cx="1009800" cy="898560"/>
          </a:xfrm>
          <a:prstGeom prst="rect">
            <a:avLst/>
          </a:prstGeom>
          <a:ln w="9360">
            <a:noFill/>
          </a:ln>
        </p:spPr>
      </p:pic>
      <p:pic>
        <p:nvPicPr>
          <p:cNvPr id="154" name="Picture 6" descr=""/>
          <p:cNvPicPr/>
          <p:nvPr/>
        </p:nvPicPr>
        <p:blipFill>
          <a:blip r:embed="rId2"/>
          <a:stretch/>
        </p:blipFill>
        <p:spPr>
          <a:xfrm>
            <a:off x="611640" y="764640"/>
            <a:ext cx="1657440" cy="897120"/>
          </a:xfrm>
          <a:prstGeom prst="rect">
            <a:avLst/>
          </a:prstGeom>
          <a:ln w="9360">
            <a:noFill/>
          </a:ln>
        </p:spPr>
      </p:pic>
    </p:spTree>
  </p:cSld>
  <p:timing>
    <p:tnLst>
      <p:par>
        <p:cTn id="27" dur="indefinite" restart="never" nodeType="tmRoot">
          <p:childTnLst>
            <p:seq>
              <p:cTn id="2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CustomShape 1"/>
          <p:cNvSpPr/>
          <p:nvPr/>
        </p:nvSpPr>
        <p:spPr>
          <a:xfrm>
            <a:off x="457200" y="704160"/>
            <a:ext cx="8228160" cy="1141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5000" bIns="0" anchor="b"/>
          <a:p>
            <a:pPr>
              <a:lnSpc>
                <a:spcPct val="100000"/>
              </a:lnSpc>
            </a:pPr>
            <a:r>
              <a:rPr lang="it-IT" sz="5000" strike="noStrike">
                <a:solidFill>
                  <a:srgbClr val="04617b"/>
                </a:solidFill>
                <a:latin typeface="Calibri"/>
                <a:ea typeface="DejaVu Sans"/>
              </a:rPr>
              <a:t>               </a:t>
            </a:r>
            <a:endParaRPr/>
          </a:p>
        </p:txBody>
      </p:sp>
      <p:sp>
        <p:nvSpPr>
          <p:cNvPr id="156" name="CustomShape 2"/>
          <p:cNvSpPr/>
          <p:nvPr/>
        </p:nvSpPr>
        <p:spPr>
          <a:xfrm>
            <a:off x="457200" y="2421000"/>
            <a:ext cx="8228160" cy="3902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lang="it-IT" sz="2400" strike="noStrike">
                <a:solidFill>
                  <a:srgbClr val="000000"/>
                </a:solidFill>
                <a:latin typeface="Verdana"/>
                <a:ea typeface="DejaVu Sans"/>
              </a:rPr>
              <a:t>E’ fondamentale che ogni gruppo di controllo del vicinato, che deve essere composto da un numero adeguato di persone (max una ventina), </a:t>
            </a:r>
            <a:endParaRPr/>
          </a:p>
          <a:p>
            <a:pPr algn="ctr">
              <a:lnSpc>
                <a:spcPct val="100000"/>
              </a:lnSpc>
            </a:pPr>
            <a:r>
              <a:rPr lang="it-IT" sz="2400" strike="noStrike">
                <a:solidFill>
                  <a:srgbClr val="000000"/>
                </a:solidFill>
                <a:latin typeface="Verdana"/>
                <a:ea typeface="DejaVu Sans"/>
              </a:rPr>
              <a:t>nomini un  coordinatore con il compito di tenere i contatti con le forze dell’ordine,</a:t>
            </a:r>
            <a:endParaRPr/>
          </a:p>
          <a:p>
            <a:pPr algn="ctr">
              <a:lnSpc>
                <a:spcPct val="100000"/>
              </a:lnSpc>
            </a:pPr>
            <a:r>
              <a:rPr lang="it-IT" sz="240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lang="it-IT" sz="2400" strike="noStrike">
                <a:solidFill>
                  <a:srgbClr val="000000"/>
                </a:solidFill>
                <a:latin typeface="Verdana"/>
                <a:ea typeface="DejaVu Sans"/>
              </a:rPr>
              <a:t>oltre a svolgere le attività che seguono.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id="157" name="Picture 3" descr=""/>
          <p:cNvPicPr/>
          <p:nvPr/>
        </p:nvPicPr>
        <p:blipFill>
          <a:blip r:embed="rId1"/>
          <a:stretch/>
        </p:blipFill>
        <p:spPr>
          <a:xfrm>
            <a:off x="7380360" y="836640"/>
            <a:ext cx="1009800" cy="898560"/>
          </a:xfrm>
          <a:prstGeom prst="rect">
            <a:avLst/>
          </a:prstGeom>
          <a:ln w="9360">
            <a:noFill/>
          </a:ln>
        </p:spPr>
      </p:pic>
      <p:pic>
        <p:nvPicPr>
          <p:cNvPr id="158" name="Picture 6" descr=""/>
          <p:cNvPicPr/>
          <p:nvPr/>
        </p:nvPicPr>
        <p:blipFill>
          <a:blip r:embed="rId2"/>
          <a:stretch/>
        </p:blipFill>
        <p:spPr>
          <a:xfrm>
            <a:off x="611640" y="764640"/>
            <a:ext cx="1657440" cy="897120"/>
          </a:xfrm>
          <a:prstGeom prst="rect">
            <a:avLst/>
          </a:prstGeom>
          <a:ln w="9360">
            <a:noFill/>
          </a:ln>
        </p:spPr>
      </p:pic>
    </p:spTree>
  </p:cSld>
  <p:timing>
    <p:tnLst>
      <p:par>
        <p:cTn id="29" dur="indefinite" restart="never" nodeType="tmRoot">
          <p:childTnLst>
            <p:seq>
              <p:cTn id="3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CustomShape 1"/>
          <p:cNvSpPr/>
          <p:nvPr/>
        </p:nvSpPr>
        <p:spPr>
          <a:xfrm>
            <a:off x="457200" y="704160"/>
            <a:ext cx="8228160" cy="1141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5000" bIns="0" anchor="b"/>
          <a:p>
            <a:pPr>
              <a:lnSpc>
                <a:spcPct val="100000"/>
              </a:lnSpc>
            </a:pPr>
            <a:r>
              <a:rPr lang="it-IT" sz="5000" strike="noStrike">
                <a:solidFill>
                  <a:srgbClr val="04617b"/>
                </a:solidFill>
                <a:latin typeface="Calibri"/>
                <a:ea typeface="DejaVu Sans"/>
              </a:rPr>
              <a:t>               </a:t>
            </a:r>
            <a:endParaRPr/>
          </a:p>
        </p:txBody>
      </p:sp>
      <p:sp>
        <p:nvSpPr>
          <p:cNvPr id="160" name="CustomShape 2"/>
          <p:cNvSpPr/>
          <p:nvPr/>
        </p:nvSpPr>
        <p:spPr>
          <a:xfrm>
            <a:off x="709920" y="1431360"/>
            <a:ext cx="8228160" cy="3902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just">
              <a:lnSpc>
                <a:spcPct val="100000"/>
              </a:lnSpc>
            </a:pPr>
            <a:r>
              <a:rPr lang="it-IT" sz="2800" strike="noStrike">
                <a:solidFill>
                  <a:srgbClr val="000000"/>
                </a:solidFill>
                <a:latin typeface="Verdana"/>
                <a:ea typeface="DejaVu Sans"/>
              </a:rPr>
              <a:t>Compiti del coordinatore: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Blip>
                <a:blip r:embed="rId1"/>
              </a:buBlip>
            </a:pPr>
            <a:r>
              <a:rPr b="1" lang="it-IT" sz="2600" strike="noStrike">
                <a:solidFill>
                  <a:srgbClr val="330099"/>
                </a:solidFill>
                <a:latin typeface="Verdana"/>
                <a:ea typeface="DejaVu Sans"/>
              </a:rPr>
              <a:t>Filtrare</a:t>
            </a:r>
            <a:r>
              <a:rPr lang="it-IT" sz="2600" strike="noStrike">
                <a:solidFill>
                  <a:srgbClr val="000000"/>
                </a:solidFill>
                <a:latin typeface="Verdana"/>
                <a:ea typeface="DejaVu Sans"/>
              </a:rPr>
              <a:t> le segnalazioni dei membri del proprio gruppo prima di avvisare le Forze di Polizia;</a:t>
            </a:r>
            <a:endParaRPr/>
          </a:p>
          <a:p>
            <a:pPr>
              <a:lnSpc>
                <a:spcPct val="100000"/>
              </a:lnSpc>
              <a:buBlip>
                <a:blip r:embed="rId2"/>
              </a:buBlip>
            </a:pPr>
            <a:r>
              <a:rPr b="1" lang="it-IT" sz="2600" strike="noStrike">
                <a:solidFill>
                  <a:srgbClr val="330099"/>
                </a:solidFill>
                <a:latin typeface="Verdana"/>
                <a:ea typeface="DejaVu Sans"/>
              </a:rPr>
              <a:t>Diffondere</a:t>
            </a:r>
            <a:r>
              <a:rPr lang="it-IT" sz="2600" strike="noStrike">
                <a:solidFill>
                  <a:srgbClr val="000000"/>
                </a:solidFill>
                <a:latin typeface="Verdana"/>
                <a:ea typeface="DejaVu Sans"/>
              </a:rPr>
              <a:t> tra i membri del gruppo gli allerta e le informazioni ricevute dalle Forze di Polizia;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b="1" lang="it-IT" sz="2600" strike="noStrike">
                <a:solidFill>
                  <a:srgbClr val="000000"/>
                </a:solidFill>
                <a:latin typeface="Verdana"/>
                <a:ea typeface="DejaVu Sans"/>
              </a:rPr>
              <a:t>NB:</a:t>
            </a:r>
            <a:r>
              <a:rPr lang="it-IT" sz="2600" strike="noStrike">
                <a:solidFill>
                  <a:srgbClr val="000000"/>
                </a:solidFill>
                <a:latin typeface="Verdana"/>
                <a:ea typeface="DejaVu Sans"/>
              </a:rPr>
              <a:t> Si parla di segnalazioni utili a prevenire fenomeni criminosi, le </a:t>
            </a:r>
            <a:r>
              <a:rPr b="1" lang="it-IT" sz="2600" strike="noStrike" u="sng">
                <a:solidFill>
                  <a:srgbClr val="000000"/>
                </a:solidFill>
                <a:latin typeface="Verdana"/>
                <a:ea typeface="DejaVu Sans"/>
              </a:rPr>
              <a:t>emergenze vere</a:t>
            </a:r>
            <a:r>
              <a:rPr b="1" lang="it-IT" sz="260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lang="it-IT" sz="2600" strike="noStrike" u="sng">
                <a:solidFill>
                  <a:srgbClr val="000000"/>
                </a:solidFill>
                <a:latin typeface="Verdana"/>
                <a:ea typeface="DejaVu Sans"/>
              </a:rPr>
              <a:t>devono comunque essere tempestivamente segnalate.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id="161" name="Picture 3" descr=""/>
          <p:cNvPicPr/>
          <p:nvPr/>
        </p:nvPicPr>
        <p:blipFill>
          <a:blip r:embed="rId3"/>
          <a:stretch/>
        </p:blipFill>
        <p:spPr>
          <a:xfrm>
            <a:off x="7380360" y="836640"/>
            <a:ext cx="1009800" cy="898560"/>
          </a:xfrm>
          <a:prstGeom prst="rect">
            <a:avLst/>
          </a:prstGeom>
          <a:ln w="9360">
            <a:noFill/>
          </a:ln>
        </p:spPr>
      </p:pic>
      <p:pic>
        <p:nvPicPr>
          <p:cNvPr id="162" name="Picture 6" descr=""/>
          <p:cNvPicPr/>
          <p:nvPr/>
        </p:nvPicPr>
        <p:blipFill>
          <a:blip r:embed="rId4"/>
          <a:stretch/>
        </p:blipFill>
        <p:spPr>
          <a:xfrm>
            <a:off x="494280" y="400680"/>
            <a:ext cx="1657440" cy="897120"/>
          </a:xfrm>
          <a:prstGeom prst="rect">
            <a:avLst/>
          </a:prstGeom>
          <a:ln w="9360">
            <a:noFill/>
          </a:ln>
        </p:spPr>
      </p:pic>
    </p:spTree>
  </p:cSld>
  <p:timing>
    <p:tnLst>
      <p:par>
        <p:cTn id="31" dur="indefinite" restart="never" nodeType="tmRoot">
          <p:childTnLst>
            <p:seq>
              <p:cTn id="3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CustomShape 1"/>
          <p:cNvSpPr/>
          <p:nvPr/>
        </p:nvSpPr>
        <p:spPr>
          <a:xfrm>
            <a:off x="457200" y="704160"/>
            <a:ext cx="8228160" cy="1141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5000" bIns="0" anchor="b"/>
          <a:p>
            <a:pPr>
              <a:lnSpc>
                <a:spcPct val="100000"/>
              </a:lnSpc>
            </a:pPr>
            <a:r>
              <a:rPr lang="it-IT" sz="5000" strike="noStrike">
                <a:solidFill>
                  <a:srgbClr val="04617b"/>
                </a:solidFill>
                <a:latin typeface="Calibri"/>
                <a:ea typeface="DejaVu Sans"/>
              </a:rPr>
              <a:t>               </a:t>
            </a:r>
            <a:endParaRPr/>
          </a:p>
        </p:txBody>
      </p:sp>
      <p:sp>
        <p:nvSpPr>
          <p:cNvPr id="164" name="CustomShape 2"/>
          <p:cNvSpPr/>
          <p:nvPr/>
        </p:nvSpPr>
        <p:spPr>
          <a:xfrm>
            <a:off x="457200" y="1656000"/>
            <a:ext cx="8228160" cy="4334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buBlip>
                <a:blip r:embed="rId1"/>
              </a:buBlip>
            </a:pPr>
            <a:r>
              <a:rPr b="1" lang="it-IT" sz="2600" strike="noStrike">
                <a:solidFill>
                  <a:srgbClr val="330099"/>
                </a:solidFill>
                <a:latin typeface="Verdana"/>
                <a:ea typeface="DejaVu Sans"/>
              </a:rPr>
              <a:t>Incoraggiare</a:t>
            </a:r>
            <a:r>
              <a:rPr lang="it-IT" sz="2600" strike="noStrike">
                <a:solidFill>
                  <a:srgbClr val="000000"/>
                </a:solidFill>
                <a:latin typeface="Verdana"/>
                <a:ea typeface="DejaVu Sans"/>
              </a:rPr>
              <a:t> i vicini a prestare attenzione a quello che avviene nella propria area, dando indicazione sui fenomeni da osservare con maggiore attenzione;</a:t>
            </a:r>
            <a:endParaRPr/>
          </a:p>
          <a:p>
            <a:pPr>
              <a:lnSpc>
                <a:spcPct val="100000"/>
              </a:lnSpc>
              <a:buBlip>
                <a:blip r:embed="rId2"/>
              </a:buBlip>
            </a:pPr>
            <a:r>
              <a:rPr b="1" lang="it-IT" sz="2600" strike="noStrike">
                <a:solidFill>
                  <a:srgbClr val="330099"/>
                </a:solidFill>
                <a:latin typeface="Verdana"/>
                <a:ea typeface="DejaVu Sans"/>
              </a:rPr>
              <a:t>Aiutare</a:t>
            </a:r>
            <a:r>
              <a:rPr lang="it-IT" sz="2600" strike="noStrike">
                <a:solidFill>
                  <a:srgbClr val="000000"/>
                </a:solidFill>
                <a:latin typeface="Verdana"/>
                <a:ea typeface="DejaVu Sans"/>
              </a:rPr>
              <a:t> i vicini a individuare i fattori di rischio e le vulnerabilità comportamentali e strutturali (nella propria abitazione e negli spazi privati) e ambientali (spazi pubblici confinanti con le abitazioni private) che favoriscono la consumazione di alcuni reati, e incoraggiarli a mettere a punto le necessarie misure preventive;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id="165" name="Picture 3" descr=""/>
          <p:cNvPicPr/>
          <p:nvPr/>
        </p:nvPicPr>
        <p:blipFill>
          <a:blip r:embed="rId3"/>
          <a:stretch/>
        </p:blipFill>
        <p:spPr>
          <a:xfrm>
            <a:off x="7452360" y="548640"/>
            <a:ext cx="1009800" cy="898560"/>
          </a:xfrm>
          <a:prstGeom prst="rect">
            <a:avLst/>
          </a:prstGeom>
          <a:ln w="9360">
            <a:noFill/>
          </a:ln>
        </p:spPr>
      </p:pic>
      <p:pic>
        <p:nvPicPr>
          <p:cNvPr id="166" name="Picture 6" descr=""/>
          <p:cNvPicPr/>
          <p:nvPr/>
        </p:nvPicPr>
        <p:blipFill>
          <a:blip r:embed="rId4"/>
          <a:stretch/>
        </p:blipFill>
        <p:spPr>
          <a:xfrm>
            <a:off x="611640" y="404640"/>
            <a:ext cx="1657440" cy="897120"/>
          </a:xfrm>
          <a:prstGeom prst="rect">
            <a:avLst/>
          </a:prstGeom>
          <a:ln w="9360">
            <a:noFill/>
          </a:ln>
        </p:spPr>
      </p:pic>
    </p:spTree>
  </p:cSld>
  <p:timing>
    <p:tnLst>
      <p:par>
        <p:cTn id="33" dur="indefinite" restart="never" nodeType="tmRoot">
          <p:childTnLst>
            <p:seq>
              <p:cTn id="3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CustomShape 1"/>
          <p:cNvSpPr/>
          <p:nvPr/>
        </p:nvSpPr>
        <p:spPr>
          <a:xfrm>
            <a:off x="457200" y="704160"/>
            <a:ext cx="8228160" cy="1141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5000" bIns="0" anchor="b"/>
          <a:p>
            <a:pPr>
              <a:lnSpc>
                <a:spcPct val="100000"/>
              </a:lnSpc>
            </a:pPr>
            <a:r>
              <a:rPr lang="it-IT" sz="5000" strike="noStrike">
                <a:solidFill>
                  <a:srgbClr val="04617b"/>
                </a:solidFill>
                <a:latin typeface="Calibri"/>
                <a:ea typeface="DejaVu Sans"/>
              </a:rPr>
              <a:t>               </a:t>
            </a:r>
            <a:endParaRPr/>
          </a:p>
        </p:txBody>
      </p:sp>
      <p:sp>
        <p:nvSpPr>
          <p:cNvPr id="168" name="CustomShape 2"/>
          <p:cNvSpPr/>
          <p:nvPr/>
        </p:nvSpPr>
        <p:spPr>
          <a:xfrm>
            <a:off x="504000" y="2376000"/>
            <a:ext cx="8228160" cy="3050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buBlip>
                <a:blip r:embed="rId1"/>
              </a:buBlip>
            </a:pPr>
            <a:r>
              <a:rPr b="1" lang="it-IT" sz="2600" strike="noStrike">
                <a:solidFill>
                  <a:srgbClr val="330099"/>
                </a:solidFill>
                <a:latin typeface="Verdana"/>
                <a:ea typeface="DejaVu Sans"/>
              </a:rPr>
              <a:t>Tenere</a:t>
            </a:r>
            <a:r>
              <a:rPr lang="it-IT" sz="2600" strike="noStrike">
                <a:solidFill>
                  <a:srgbClr val="000000"/>
                </a:solidFill>
                <a:latin typeface="Verdana"/>
                <a:ea typeface="DejaVu Sans"/>
              </a:rPr>
              <a:t> i contatti con gli altri coordinatori della zona;</a:t>
            </a:r>
            <a:endParaRPr/>
          </a:p>
          <a:p>
            <a:pPr>
              <a:lnSpc>
                <a:spcPct val="100000"/>
              </a:lnSpc>
              <a:buBlip>
                <a:blip r:embed="rId2"/>
              </a:buBlip>
            </a:pPr>
            <a:r>
              <a:rPr b="1" lang="it-IT" sz="2600" strike="noStrike">
                <a:solidFill>
                  <a:srgbClr val="330099"/>
                </a:solidFill>
                <a:latin typeface="Verdana"/>
                <a:ea typeface="DejaVu Sans"/>
              </a:rPr>
              <a:t>Accogliere</a:t>
            </a:r>
            <a:r>
              <a:rPr lang="it-IT" sz="2600" strike="noStrike">
                <a:solidFill>
                  <a:srgbClr val="000000"/>
                </a:solidFill>
                <a:latin typeface="Verdana"/>
                <a:ea typeface="DejaVu Sans"/>
              </a:rPr>
              <a:t> i nuovi vicini, spiegando le attività del gruppo di controllo del vicinato e incoraggiandoli ad aderire.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id="169" name="Picture 3" descr=""/>
          <p:cNvPicPr/>
          <p:nvPr/>
        </p:nvPicPr>
        <p:blipFill>
          <a:blip r:embed="rId3"/>
          <a:stretch/>
        </p:blipFill>
        <p:spPr>
          <a:xfrm>
            <a:off x="7452360" y="548640"/>
            <a:ext cx="1009800" cy="898560"/>
          </a:xfrm>
          <a:prstGeom prst="rect">
            <a:avLst/>
          </a:prstGeom>
          <a:ln w="9360">
            <a:noFill/>
          </a:ln>
        </p:spPr>
      </p:pic>
      <p:pic>
        <p:nvPicPr>
          <p:cNvPr id="170" name="Picture 6" descr=""/>
          <p:cNvPicPr/>
          <p:nvPr/>
        </p:nvPicPr>
        <p:blipFill>
          <a:blip r:embed="rId4"/>
          <a:stretch/>
        </p:blipFill>
        <p:spPr>
          <a:xfrm>
            <a:off x="611640" y="404640"/>
            <a:ext cx="1657440" cy="897120"/>
          </a:xfrm>
          <a:prstGeom prst="rect">
            <a:avLst/>
          </a:prstGeom>
          <a:ln w="9360">
            <a:noFill/>
          </a:ln>
        </p:spPr>
      </p:pic>
    </p:spTree>
  </p:cSld>
  <p:timing>
    <p:tnLst>
      <p:par>
        <p:cTn id="35" dur="indefinite" restart="never" nodeType="tmRoot">
          <p:childTnLst>
            <p:seq>
              <p:cTn id="3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CustomShape 1"/>
          <p:cNvSpPr/>
          <p:nvPr/>
        </p:nvSpPr>
        <p:spPr>
          <a:xfrm>
            <a:off x="457200" y="704160"/>
            <a:ext cx="8228160" cy="1141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5000" bIns="0" anchor="b"/>
          <a:p>
            <a:pPr>
              <a:lnSpc>
                <a:spcPct val="100000"/>
              </a:lnSpc>
            </a:pPr>
            <a:r>
              <a:rPr lang="it-IT" sz="5000" strike="noStrike">
                <a:solidFill>
                  <a:srgbClr val="04617b"/>
                </a:solidFill>
                <a:latin typeface="Calibri"/>
                <a:ea typeface="DejaVu Sans"/>
              </a:rPr>
              <a:t>               </a:t>
            </a:r>
            <a:endParaRPr/>
          </a:p>
        </p:txBody>
      </p:sp>
      <p:sp>
        <p:nvSpPr>
          <p:cNvPr id="172" name="CustomShape 2"/>
          <p:cNvSpPr/>
          <p:nvPr/>
        </p:nvSpPr>
        <p:spPr>
          <a:xfrm>
            <a:off x="457200" y="1989000"/>
            <a:ext cx="8228160" cy="4334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1" lang="it-IT" sz="2600" strike="noStrike">
                <a:solidFill>
                  <a:srgbClr val="330099"/>
                </a:solidFill>
                <a:latin typeface="Verdana"/>
                <a:ea typeface="DejaVu Sans"/>
              </a:rPr>
              <a:t>UNA SEGNALAZIONE QUALIFICATA DEVE CONTENERE</a:t>
            </a:r>
            <a:r>
              <a:rPr lang="it-IT" sz="2600" strike="noStrike">
                <a:solidFill>
                  <a:srgbClr val="000000"/>
                </a:solidFill>
                <a:latin typeface="Verdana"/>
                <a:ea typeface="DejaVu Sans"/>
              </a:rPr>
              <a:t>:</a:t>
            </a:r>
            <a:endParaRPr/>
          </a:p>
          <a:p>
            <a:endParaRPr/>
          </a:p>
          <a:p>
            <a:pPr algn="just">
              <a:lnSpc>
                <a:spcPct val="100000"/>
              </a:lnSpc>
              <a:buSzPct val="120000"/>
              <a:buFont typeface="StarSymbol"/>
              <a:buChar char="l"/>
            </a:pPr>
            <a:r>
              <a:rPr lang="it-IT" sz="2600" strike="noStrike">
                <a:solidFill>
                  <a:srgbClr val="000000"/>
                </a:solidFill>
                <a:latin typeface="Verdana"/>
                <a:ea typeface="DejaVu Sans"/>
              </a:rPr>
              <a:t>Nome e cognome del segnalante;</a:t>
            </a:r>
            <a:endParaRPr/>
          </a:p>
          <a:p>
            <a:pPr algn="just">
              <a:lnSpc>
                <a:spcPct val="100000"/>
              </a:lnSpc>
              <a:buSzPct val="120000"/>
              <a:buFont typeface="StarSymbol"/>
              <a:buChar char="l"/>
            </a:pPr>
            <a:r>
              <a:rPr lang="it-IT" sz="2600" strike="noStrike">
                <a:solidFill>
                  <a:srgbClr val="000000"/>
                </a:solidFill>
                <a:latin typeface="Verdana"/>
                <a:ea typeface="DejaVu Sans"/>
              </a:rPr>
              <a:t>Da dove si chiama;</a:t>
            </a:r>
            <a:endParaRPr/>
          </a:p>
          <a:p>
            <a:pPr algn="just">
              <a:lnSpc>
                <a:spcPct val="100000"/>
              </a:lnSpc>
              <a:buSzPct val="120000"/>
              <a:buFont typeface="StarSymbol"/>
              <a:buChar char="l"/>
            </a:pPr>
            <a:r>
              <a:rPr lang="it-IT" sz="2600" strike="noStrike">
                <a:solidFill>
                  <a:srgbClr val="000000"/>
                </a:solidFill>
                <a:latin typeface="Verdana"/>
                <a:ea typeface="DejaVu Sans"/>
              </a:rPr>
              <a:t>Cosa è successo;</a:t>
            </a:r>
            <a:endParaRPr/>
          </a:p>
          <a:p>
            <a:pPr algn="just">
              <a:lnSpc>
                <a:spcPct val="100000"/>
              </a:lnSpc>
              <a:buSzPct val="120000"/>
              <a:buFont typeface="StarSymbol"/>
              <a:buChar char="l"/>
            </a:pPr>
            <a:r>
              <a:rPr lang="it-IT" sz="2600" strike="noStrike">
                <a:solidFill>
                  <a:srgbClr val="000000"/>
                </a:solidFill>
                <a:latin typeface="Verdana"/>
                <a:ea typeface="DejaVu Sans"/>
              </a:rPr>
              <a:t>Quando; </a:t>
            </a:r>
            <a:endParaRPr/>
          </a:p>
          <a:p>
            <a:pPr algn="just">
              <a:lnSpc>
                <a:spcPct val="100000"/>
              </a:lnSpc>
              <a:buSzPct val="120000"/>
              <a:buFont typeface="StarSymbol"/>
              <a:buChar char="l"/>
            </a:pPr>
            <a:r>
              <a:rPr lang="it-IT" sz="2600" strike="noStrike">
                <a:solidFill>
                  <a:srgbClr val="000000"/>
                </a:solidFill>
                <a:latin typeface="Verdana"/>
                <a:ea typeface="DejaVu Sans"/>
              </a:rPr>
              <a:t>Dove;</a:t>
            </a:r>
            <a:endParaRPr/>
          </a:p>
          <a:p>
            <a:pPr algn="just">
              <a:lnSpc>
                <a:spcPct val="100000"/>
              </a:lnSpc>
              <a:buSzPct val="120000"/>
              <a:buFont typeface="StarSymbol"/>
              <a:buChar char="l"/>
            </a:pPr>
            <a:r>
              <a:rPr lang="it-IT" sz="2600" strike="noStrike">
                <a:solidFill>
                  <a:srgbClr val="000000"/>
                </a:solidFill>
                <a:latin typeface="Verdana"/>
                <a:ea typeface="DejaVu Sans"/>
              </a:rPr>
              <a:t>Descrizione della persona sospetta.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id="173" name="Picture 3" descr=""/>
          <p:cNvPicPr/>
          <p:nvPr/>
        </p:nvPicPr>
        <p:blipFill>
          <a:blip r:embed="rId1"/>
          <a:stretch/>
        </p:blipFill>
        <p:spPr>
          <a:xfrm>
            <a:off x="7452360" y="548640"/>
            <a:ext cx="1009800" cy="898560"/>
          </a:xfrm>
          <a:prstGeom prst="rect">
            <a:avLst/>
          </a:prstGeom>
          <a:ln w="9360">
            <a:noFill/>
          </a:ln>
        </p:spPr>
      </p:pic>
      <p:pic>
        <p:nvPicPr>
          <p:cNvPr id="174" name="Picture 6" descr=""/>
          <p:cNvPicPr/>
          <p:nvPr/>
        </p:nvPicPr>
        <p:blipFill>
          <a:blip r:embed="rId2"/>
          <a:stretch/>
        </p:blipFill>
        <p:spPr>
          <a:xfrm>
            <a:off x="611640" y="404640"/>
            <a:ext cx="1657440" cy="897120"/>
          </a:xfrm>
          <a:prstGeom prst="rect">
            <a:avLst/>
          </a:prstGeom>
          <a:ln w="9360">
            <a:noFill/>
          </a:ln>
        </p:spPr>
      </p:pic>
    </p:spTree>
  </p:cSld>
  <p:timing>
    <p:tnLst>
      <p:par>
        <p:cTn id="37" dur="indefinite" restart="never" nodeType="tmRoot">
          <p:childTnLst>
            <p:seq>
              <p:cTn id="3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CustomShape 1"/>
          <p:cNvSpPr/>
          <p:nvPr/>
        </p:nvSpPr>
        <p:spPr>
          <a:xfrm>
            <a:off x="457200" y="704160"/>
            <a:ext cx="8228160" cy="1141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5000" bIns="0" anchor="b"/>
          <a:p>
            <a:pPr>
              <a:lnSpc>
                <a:spcPct val="100000"/>
              </a:lnSpc>
            </a:pPr>
            <a:r>
              <a:rPr lang="it-IT" sz="5000" strike="noStrike">
                <a:solidFill>
                  <a:srgbClr val="04617b"/>
                </a:solidFill>
                <a:latin typeface="Calibri"/>
                <a:ea typeface="DejaVu Sans"/>
              </a:rPr>
              <a:t>               </a:t>
            </a:r>
            <a:endParaRPr/>
          </a:p>
        </p:txBody>
      </p:sp>
      <p:sp>
        <p:nvSpPr>
          <p:cNvPr id="85" name="CustomShape 2"/>
          <p:cNvSpPr/>
          <p:nvPr/>
        </p:nvSpPr>
        <p:spPr>
          <a:xfrm>
            <a:off x="457200" y="1224000"/>
            <a:ext cx="8228160" cy="4387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r>
              <a:rPr lang="it-IT" sz="3600" strike="noStrike">
                <a:solidFill>
                  <a:srgbClr val="000000"/>
                </a:solidFill>
                <a:latin typeface="Constantia"/>
                <a:ea typeface="DejaVu Sans"/>
              </a:rPr>
              <a:t>Il controllo del vicinato, del proprio palazzo, della propria via, è uno strumento di prevenzione contro la criminalità che presuppone la </a:t>
            </a:r>
            <a:r>
              <a:rPr b="1" lang="it-IT" sz="3600" strike="noStrike">
                <a:solidFill>
                  <a:srgbClr val="000000"/>
                </a:solidFill>
                <a:latin typeface="Constantia"/>
                <a:ea typeface="DejaVu Sans"/>
              </a:rPr>
              <a:t>partecipazione  attiva dei cittadini </a:t>
            </a:r>
            <a:r>
              <a:rPr lang="it-IT" sz="3600" strike="noStrike">
                <a:solidFill>
                  <a:srgbClr val="000000"/>
                </a:solidFill>
                <a:latin typeface="Constantia"/>
                <a:ea typeface="DejaVu Sans"/>
              </a:rPr>
              <a:t>e la </a:t>
            </a:r>
            <a:r>
              <a:rPr b="1" lang="it-IT" sz="3600" strike="noStrike">
                <a:solidFill>
                  <a:srgbClr val="000000"/>
                </a:solidFill>
                <a:latin typeface="Constantia"/>
                <a:ea typeface="DejaVu Sans"/>
              </a:rPr>
              <a:t>cooperazione con le forze dell’ordine </a:t>
            </a:r>
            <a:r>
              <a:rPr lang="it-IT" sz="3600" strike="noStrike">
                <a:solidFill>
                  <a:srgbClr val="000000"/>
                </a:solidFill>
                <a:latin typeface="Constantia"/>
                <a:ea typeface="DejaVu Sans"/>
              </a:rPr>
              <a:t>al fine di ridurre il verificarsi di reati contro la proprietà e le persone</a:t>
            </a:r>
            <a:r>
              <a:rPr lang="it-IT" sz="3600" strike="noStrike">
                <a:solidFill>
                  <a:srgbClr val="000000"/>
                </a:solidFill>
                <a:latin typeface="Corbel"/>
                <a:ea typeface="DejaVu Sans"/>
              </a:rPr>
              <a:t>.</a:t>
            </a:r>
            <a:endParaRPr/>
          </a:p>
        </p:txBody>
      </p:sp>
      <p:pic>
        <p:nvPicPr>
          <p:cNvPr id="86" name="Picture 3" descr=""/>
          <p:cNvPicPr/>
          <p:nvPr/>
        </p:nvPicPr>
        <p:blipFill>
          <a:blip r:embed="rId1"/>
          <a:stretch/>
        </p:blipFill>
        <p:spPr>
          <a:xfrm>
            <a:off x="7380360" y="836640"/>
            <a:ext cx="1009800" cy="898560"/>
          </a:xfrm>
          <a:prstGeom prst="rect">
            <a:avLst/>
          </a:prstGeom>
          <a:ln w="9360">
            <a:noFill/>
          </a:ln>
        </p:spPr>
      </p:pic>
      <p:pic>
        <p:nvPicPr>
          <p:cNvPr id="87" name="Picture 6" descr=""/>
          <p:cNvPicPr/>
          <p:nvPr/>
        </p:nvPicPr>
        <p:blipFill>
          <a:blip r:embed="rId2"/>
          <a:stretch/>
        </p:blipFill>
        <p:spPr>
          <a:xfrm>
            <a:off x="611640" y="764640"/>
            <a:ext cx="1657440" cy="897120"/>
          </a:xfrm>
          <a:prstGeom prst="rect">
            <a:avLst/>
          </a:prstGeom>
          <a:ln w="9360">
            <a:noFill/>
          </a:ln>
        </p:spPr>
      </p:pic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CustomShape 1"/>
          <p:cNvSpPr/>
          <p:nvPr/>
        </p:nvSpPr>
        <p:spPr>
          <a:xfrm>
            <a:off x="457200" y="704160"/>
            <a:ext cx="8228160" cy="1141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5000" bIns="0" anchor="b"/>
          <a:p>
            <a:pPr>
              <a:lnSpc>
                <a:spcPct val="100000"/>
              </a:lnSpc>
            </a:pPr>
            <a:r>
              <a:rPr lang="it-IT" sz="5000" strike="noStrike">
                <a:solidFill>
                  <a:srgbClr val="04617b"/>
                </a:solidFill>
                <a:latin typeface="Calibri"/>
                <a:ea typeface="DejaVu Sans"/>
              </a:rPr>
              <a:t>               </a:t>
            </a:r>
            <a:endParaRPr/>
          </a:p>
        </p:txBody>
      </p:sp>
      <p:sp>
        <p:nvSpPr>
          <p:cNvPr id="176" name="CustomShape 2"/>
          <p:cNvSpPr/>
          <p:nvPr/>
        </p:nvSpPr>
        <p:spPr>
          <a:xfrm>
            <a:off x="457200" y="1989000"/>
            <a:ext cx="8228160" cy="4334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just">
              <a:lnSpc>
                <a:spcPct val="100000"/>
              </a:lnSpc>
              <a:buSzPct val="120000"/>
              <a:buFont typeface="StarSymbol"/>
              <a:buChar char="l"/>
            </a:pPr>
            <a:r>
              <a:rPr b="1" lang="it-IT" sz="2600" strike="noStrike">
                <a:solidFill>
                  <a:srgbClr val="000000"/>
                </a:solidFill>
                <a:latin typeface="Verdana"/>
                <a:ea typeface="DejaVu Sans"/>
              </a:rPr>
              <a:t>Descrizione della persona sospetta: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lvl="3" algn="just">
              <a:lnSpc>
                <a:spcPct val="100000"/>
              </a:lnSpc>
              <a:buSzPct val="120000"/>
              <a:buFont typeface="StarSymbol"/>
              <a:buChar char="l"/>
            </a:pPr>
            <a:r>
              <a:rPr lang="it-IT" sz="2400" strike="noStrike">
                <a:solidFill>
                  <a:srgbClr val="000000"/>
                </a:solidFill>
                <a:latin typeface="Verdana"/>
                <a:ea typeface="DejaVu Sans"/>
              </a:rPr>
              <a:t>Presunta nazionalità;</a:t>
            </a:r>
            <a:endParaRPr/>
          </a:p>
          <a:p>
            <a:pPr lvl="3" algn="just">
              <a:lnSpc>
                <a:spcPct val="100000"/>
              </a:lnSpc>
              <a:buSzPct val="120000"/>
              <a:buFont typeface="StarSymbol"/>
              <a:buChar char="l"/>
            </a:pPr>
            <a:r>
              <a:rPr lang="it-IT" sz="2400" strike="noStrike">
                <a:solidFill>
                  <a:srgbClr val="000000"/>
                </a:solidFill>
                <a:latin typeface="Verdana"/>
                <a:ea typeface="DejaVu Sans"/>
              </a:rPr>
              <a:t>Età;</a:t>
            </a:r>
            <a:endParaRPr/>
          </a:p>
          <a:p>
            <a:pPr lvl="3" algn="just">
              <a:lnSpc>
                <a:spcPct val="100000"/>
              </a:lnSpc>
              <a:buSzPct val="120000"/>
              <a:buFont typeface="StarSymbol"/>
              <a:buChar char="l"/>
            </a:pPr>
            <a:r>
              <a:rPr lang="it-IT" sz="2400" strike="noStrike">
                <a:solidFill>
                  <a:srgbClr val="000000"/>
                </a:solidFill>
                <a:latin typeface="Verdana"/>
                <a:ea typeface="DejaVu Sans"/>
              </a:rPr>
              <a:t>Abiti e di quale colore;</a:t>
            </a:r>
            <a:endParaRPr/>
          </a:p>
          <a:p>
            <a:pPr lvl="3" algn="just">
              <a:lnSpc>
                <a:spcPct val="100000"/>
              </a:lnSpc>
              <a:buSzPct val="120000"/>
              <a:buFont typeface="StarSymbol"/>
              <a:buChar char="l"/>
            </a:pPr>
            <a:r>
              <a:rPr lang="it-IT" sz="2400" strike="noStrike">
                <a:solidFill>
                  <a:srgbClr val="000000"/>
                </a:solidFill>
                <a:latin typeface="Verdana"/>
                <a:ea typeface="DejaVu Sans"/>
              </a:rPr>
              <a:t>Altezza;</a:t>
            </a:r>
            <a:endParaRPr/>
          </a:p>
          <a:p>
            <a:pPr lvl="3" algn="just">
              <a:lnSpc>
                <a:spcPct val="100000"/>
              </a:lnSpc>
              <a:buSzPct val="120000"/>
              <a:buFont typeface="StarSymbol"/>
              <a:buChar char="l"/>
            </a:pPr>
            <a:r>
              <a:rPr lang="it-IT" sz="2400" strike="noStrike">
                <a:solidFill>
                  <a:srgbClr val="000000"/>
                </a:solidFill>
                <a:latin typeface="Verdana"/>
                <a:ea typeface="DejaVu Sans"/>
              </a:rPr>
              <a:t>Capelli;</a:t>
            </a:r>
            <a:endParaRPr/>
          </a:p>
          <a:p>
            <a:pPr lvl="3" algn="just">
              <a:lnSpc>
                <a:spcPct val="100000"/>
              </a:lnSpc>
              <a:buSzPct val="120000"/>
              <a:buFont typeface="StarSymbol"/>
              <a:buChar char="l"/>
            </a:pPr>
            <a:r>
              <a:rPr lang="it-IT" sz="2400" strike="noStrike">
                <a:solidFill>
                  <a:srgbClr val="000000"/>
                </a:solidFill>
                <a:latin typeface="Verdana"/>
                <a:ea typeface="DejaVu Sans"/>
              </a:rPr>
              <a:t>Barba, baffi ecc..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id="177" name="Picture 3" descr=""/>
          <p:cNvPicPr/>
          <p:nvPr/>
        </p:nvPicPr>
        <p:blipFill>
          <a:blip r:embed="rId1"/>
          <a:stretch/>
        </p:blipFill>
        <p:spPr>
          <a:xfrm>
            <a:off x="7452360" y="548640"/>
            <a:ext cx="1009800" cy="898560"/>
          </a:xfrm>
          <a:prstGeom prst="rect">
            <a:avLst/>
          </a:prstGeom>
          <a:ln w="9360">
            <a:noFill/>
          </a:ln>
        </p:spPr>
      </p:pic>
      <p:pic>
        <p:nvPicPr>
          <p:cNvPr id="178" name="Picture 6" descr=""/>
          <p:cNvPicPr/>
          <p:nvPr/>
        </p:nvPicPr>
        <p:blipFill>
          <a:blip r:embed="rId2"/>
          <a:stretch/>
        </p:blipFill>
        <p:spPr>
          <a:xfrm>
            <a:off x="611640" y="404640"/>
            <a:ext cx="1657440" cy="897120"/>
          </a:xfrm>
          <a:prstGeom prst="rect">
            <a:avLst/>
          </a:prstGeom>
          <a:ln w="9360">
            <a:noFill/>
          </a:ln>
        </p:spPr>
      </p:pic>
    </p:spTree>
  </p:cSld>
  <p:timing>
    <p:tnLst>
      <p:par>
        <p:cTn id="39" dur="indefinite" restart="never" nodeType="tmRoot">
          <p:childTnLst>
            <p:seq>
              <p:cTn id="4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CustomShape 1"/>
          <p:cNvSpPr/>
          <p:nvPr/>
        </p:nvSpPr>
        <p:spPr>
          <a:xfrm>
            <a:off x="457200" y="704160"/>
            <a:ext cx="8228160" cy="1141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5000" bIns="0" anchor="b"/>
          <a:p>
            <a:pPr>
              <a:lnSpc>
                <a:spcPct val="100000"/>
              </a:lnSpc>
            </a:pPr>
            <a:r>
              <a:rPr lang="it-IT" sz="5000" strike="noStrike">
                <a:solidFill>
                  <a:srgbClr val="04617b"/>
                </a:solidFill>
                <a:latin typeface="Calibri"/>
                <a:ea typeface="DejaVu Sans"/>
              </a:rPr>
              <a:t>               </a:t>
            </a:r>
            <a:endParaRPr/>
          </a:p>
        </p:txBody>
      </p:sp>
      <p:sp>
        <p:nvSpPr>
          <p:cNvPr id="180" name="CustomShape 2"/>
          <p:cNvSpPr/>
          <p:nvPr/>
        </p:nvSpPr>
        <p:spPr>
          <a:xfrm>
            <a:off x="457200" y="1989000"/>
            <a:ext cx="8228160" cy="4334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just">
              <a:lnSpc>
                <a:spcPct val="100000"/>
              </a:lnSpc>
              <a:buSzPct val="120000"/>
              <a:buFont typeface="StarSymbol"/>
              <a:buChar char="l"/>
            </a:pPr>
            <a:r>
              <a:rPr b="1" lang="it-IT" sz="2600" strike="noStrike">
                <a:solidFill>
                  <a:srgbClr val="000000"/>
                </a:solidFill>
                <a:latin typeface="Verdana"/>
                <a:ea typeface="DejaVu Sans"/>
              </a:rPr>
              <a:t>Descrizione del veicolo sospetto: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lvl="3" algn="just">
              <a:lnSpc>
                <a:spcPct val="100000"/>
              </a:lnSpc>
              <a:buSzPct val="120000"/>
              <a:buFont typeface="StarSymbol"/>
              <a:buChar char="l"/>
            </a:pPr>
            <a:r>
              <a:rPr lang="it-IT" sz="2400" strike="noStrike">
                <a:solidFill>
                  <a:srgbClr val="000000"/>
                </a:solidFill>
                <a:latin typeface="Verdana"/>
                <a:ea typeface="DejaVu Sans"/>
              </a:rPr>
              <a:t>Tipologia,</a:t>
            </a:r>
            <a:endParaRPr/>
          </a:p>
          <a:p>
            <a:pPr lvl="3" algn="just">
              <a:lnSpc>
                <a:spcPct val="100000"/>
              </a:lnSpc>
              <a:buSzPct val="120000"/>
              <a:buFont typeface="StarSymbol"/>
              <a:buChar char="l"/>
            </a:pPr>
            <a:r>
              <a:rPr lang="it-IT" sz="2400" strike="noStrike">
                <a:solidFill>
                  <a:srgbClr val="000000"/>
                </a:solidFill>
                <a:latin typeface="Verdana"/>
                <a:ea typeface="DejaVu Sans"/>
              </a:rPr>
              <a:t>Targa,</a:t>
            </a:r>
            <a:endParaRPr/>
          </a:p>
          <a:p>
            <a:pPr lvl="3" algn="just">
              <a:lnSpc>
                <a:spcPct val="100000"/>
              </a:lnSpc>
              <a:buSzPct val="120000"/>
              <a:buFont typeface="StarSymbol"/>
              <a:buChar char="l"/>
            </a:pPr>
            <a:r>
              <a:rPr lang="it-IT" sz="2400" strike="noStrike">
                <a:solidFill>
                  <a:srgbClr val="000000"/>
                </a:solidFill>
                <a:latin typeface="Verdana"/>
                <a:ea typeface="DejaVu Sans"/>
              </a:rPr>
              <a:t>Colore,</a:t>
            </a:r>
            <a:endParaRPr/>
          </a:p>
          <a:p>
            <a:pPr lvl="3" algn="just">
              <a:lnSpc>
                <a:spcPct val="100000"/>
              </a:lnSpc>
              <a:buSzPct val="120000"/>
              <a:buFont typeface="StarSymbol"/>
              <a:buChar char="l"/>
            </a:pPr>
            <a:r>
              <a:rPr lang="it-IT" sz="2400" strike="noStrike">
                <a:solidFill>
                  <a:srgbClr val="000000"/>
                </a:solidFill>
                <a:latin typeface="Verdana"/>
                <a:ea typeface="DejaVu Sans"/>
              </a:rPr>
              <a:t>Modello,</a:t>
            </a:r>
            <a:endParaRPr/>
          </a:p>
          <a:p>
            <a:pPr lvl="3" algn="just">
              <a:lnSpc>
                <a:spcPct val="100000"/>
              </a:lnSpc>
              <a:buSzPct val="120000"/>
              <a:buFont typeface="StarSymbol"/>
              <a:buChar char="l"/>
            </a:pPr>
            <a:r>
              <a:rPr lang="it-IT" sz="2400" strike="noStrike">
                <a:solidFill>
                  <a:srgbClr val="000000"/>
                </a:solidFill>
                <a:latin typeface="Verdana"/>
                <a:ea typeface="DejaVu Sans"/>
              </a:rPr>
              <a:t>Scritte,</a:t>
            </a:r>
            <a:endParaRPr/>
          </a:p>
          <a:p>
            <a:pPr lvl="3" algn="just">
              <a:lnSpc>
                <a:spcPct val="100000"/>
              </a:lnSpc>
              <a:buSzPct val="120000"/>
              <a:buFont typeface="StarSymbol"/>
              <a:buChar char="l"/>
            </a:pPr>
            <a:r>
              <a:rPr lang="it-IT" sz="2400" strike="noStrike">
                <a:solidFill>
                  <a:srgbClr val="000000"/>
                </a:solidFill>
                <a:latin typeface="Verdana"/>
                <a:ea typeface="DejaVu Sans"/>
              </a:rPr>
              <a:t>Adesivi particolari.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id="181" name="Picture 3" descr=""/>
          <p:cNvPicPr/>
          <p:nvPr/>
        </p:nvPicPr>
        <p:blipFill>
          <a:blip r:embed="rId1"/>
          <a:stretch/>
        </p:blipFill>
        <p:spPr>
          <a:xfrm>
            <a:off x="7452360" y="548640"/>
            <a:ext cx="1009800" cy="898560"/>
          </a:xfrm>
          <a:prstGeom prst="rect">
            <a:avLst/>
          </a:prstGeom>
          <a:ln w="9360">
            <a:noFill/>
          </a:ln>
        </p:spPr>
      </p:pic>
      <p:pic>
        <p:nvPicPr>
          <p:cNvPr id="182" name="Picture 6" descr=""/>
          <p:cNvPicPr/>
          <p:nvPr/>
        </p:nvPicPr>
        <p:blipFill>
          <a:blip r:embed="rId2"/>
          <a:stretch/>
        </p:blipFill>
        <p:spPr>
          <a:xfrm>
            <a:off x="611640" y="404640"/>
            <a:ext cx="1657440" cy="897120"/>
          </a:xfrm>
          <a:prstGeom prst="rect">
            <a:avLst/>
          </a:prstGeom>
          <a:ln w="9360">
            <a:noFill/>
          </a:ln>
        </p:spPr>
      </p:pic>
    </p:spTree>
  </p:cSld>
  <p:timing>
    <p:tnLst>
      <p:par>
        <p:cTn id="41" dur="indefinite" restart="never" nodeType="tmRoot">
          <p:childTnLst>
            <p:seq>
              <p:cTn id="4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CustomShape 1"/>
          <p:cNvSpPr/>
          <p:nvPr/>
        </p:nvSpPr>
        <p:spPr>
          <a:xfrm>
            <a:off x="457200" y="704160"/>
            <a:ext cx="8228160" cy="1141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5000" bIns="0" anchor="b"/>
          <a:p>
            <a:pPr>
              <a:lnSpc>
                <a:spcPct val="100000"/>
              </a:lnSpc>
            </a:pPr>
            <a:r>
              <a:rPr lang="it-IT" sz="5000" strike="noStrike">
                <a:solidFill>
                  <a:srgbClr val="04617b"/>
                </a:solidFill>
                <a:latin typeface="Calibri"/>
                <a:ea typeface="DejaVu Sans"/>
              </a:rPr>
              <a:t>               </a:t>
            </a:r>
            <a:endParaRPr/>
          </a:p>
        </p:txBody>
      </p:sp>
      <p:sp>
        <p:nvSpPr>
          <p:cNvPr id="184" name="CustomShape 2"/>
          <p:cNvSpPr/>
          <p:nvPr/>
        </p:nvSpPr>
        <p:spPr>
          <a:xfrm>
            <a:off x="457200" y="1713240"/>
            <a:ext cx="8228160" cy="4334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r>
              <a:rPr lang="it-IT" sz="5400" strike="noStrike">
                <a:solidFill>
                  <a:srgbClr val="000000"/>
                </a:solidFill>
                <a:latin typeface="Verdana"/>
                <a:ea typeface="DejaVu Sans"/>
              </a:rPr>
              <a:t>FINE </a:t>
            </a:r>
            <a:endParaRPr/>
          </a:p>
          <a:p>
            <a:pPr algn="ctr">
              <a:lnSpc>
                <a:spcPct val="100000"/>
              </a:lnSpc>
            </a:pPr>
            <a:r>
              <a:rPr lang="it-IT" sz="5400" strike="noStrike">
                <a:solidFill>
                  <a:srgbClr val="000000"/>
                </a:solidFill>
                <a:latin typeface="Verdana"/>
                <a:ea typeface="DejaVu Sans"/>
              </a:rPr>
              <a:t>della presentazione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id="185" name="Picture 3" descr=""/>
          <p:cNvPicPr/>
          <p:nvPr/>
        </p:nvPicPr>
        <p:blipFill>
          <a:blip r:embed="rId1"/>
          <a:stretch/>
        </p:blipFill>
        <p:spPr>
          <a:xfrm>
            <a:off x="7452360" y="548640"/>
            <a:ext cx="1009800" cy="898560"/>
          </a:xfrm>
          <a:prstGeom prst="rect">
            <a:avLst/>
          </a:prstGeom>
          <a:ln w="9360">
            <a:noFill/>
          </a:ln>
        </p:spPr>
      </p:pic>
      <p:pic>
        <p:nvPicPr>
          <p:cNvPr id="186" name="Picture 6" descr=""/>
          <p:cNvPicPr/>
          <p:nvPr/>
        </p:nvPicPr>
        <p:blipFill>
          <a:blip r:embed="rId2"/>
          <a:stretch/>
        </p:blipFill>
        <p:spPr>
          <a:xfrm>
            <a:off x="611640" y="404640"/>
            <a:ext cx="1657440" cy="897120"/>
          </a:xfrm>
          <a:prstGeom prst="rect">
            <a:avLst/>
          </a:prstGeom>
          <a:ln w="9360">
            <a:noFill/>
          </a:ln>
        </p:spPr>
      </p:pic>
    </p:spTree>
  </p:cSld>
  <p:timing>
    <p:tnLst>
      <p:par>
        <p:cTn id="43" dur="indefinite" restart="never" nodeType="tmRoot">
          <p:childTnLst>
            <p:seq>
              <p:cTn id="4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CustomShape 1"/>
          <p:cNvSpPr/>
          <p:nvPr/>
        </p:nvSpPr>
        <p:spPr>
          <a:xfrm>
            <a:off x="457200" y="704160"/>
            <a:ext cx="8228160" cy="1141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5000" bIns="0" anchor="b"/>
          <a:p>
            <a:pPr>
              <a:lnSpc>
                <a:spcPct val="100000"/>
              </a:lnSpc>
            </a:pPr>
            <a:r>
              <a:rPr lang="it-IT" sz="5000" strike="noStrike">
                <a:solidFill>
                  <a:srgbClr val="04617b"/>
                </a:solidFill>
                <a:latin typeface="Calibri"/>
                <a:ea typeface="DejaVu Sans"/>
              </a:rPr>
              <a:t>               </a:t>
            </a:r>
            <a:endParaRPr/>
          </a:p>
        </p:txBody>
      </p:sp>
      <p:sp>
        <p:nvSpPr>
          <p:cNvPr id="188" name="CustomShape 2"/>
          <p:cNvSpPr/>
          <p:nvPr/>
        </p:nvSpPr>
        <p:spPr>
          <a:xfrm>
            <a:off x="457200" y="1713240"/>
            <a:ext cx="8228160" cy="4334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r>
              <a:rPr lang="it-IT" sz="5400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id="189" name="Picture 3" descr=""/>
          <p:cNvPicPr/>
          <p:nvPr/>
        </p:nvPicPr>
        <p:blipFill>
          <a:blip r:embed="rId1"/>
          <a:stretch/>
        </p:blipFill>
        <p:spPr>
          <a:xfrm>
            <a:off x="7452360" y="548640"/>
            <a:ext cx="1009800" cy="898560"/>
          </a:xfrm>
          <a:prstGeom prst="rect">
            <a:avLst/>
          </a:prstGeom>
          <a:ln w="9360">
            <a:noFill/>
          </a:ln>
        </p:spPr>
      </p:pic>
      <p:pic>
        <p:nvPicPr>
          <p:cNvPr id="190" name="Picture 6" descr=""/>
          <p:cNvPicPr/>
          <p:nvPr/>
        </p:nvPicPr>
        <p:blipFill>
          <a:blip r:embed="rId2"/>
          <a:stretch/>
        </p:blipFill>
        <p:spPr>
          <a:xfrm>
            <a:off x="611640" y="404640"/>
            <a:ext cx="1657440" cy="897120"/>
          </a:xfrm>
          <a:prstGeom prst="rect">
            <a:avLst/>
          </a:prstGeom>
          <a:ln w="9360">
            <a:noFill/>
          </a:ln>
        </p:spPr>
      </p:pic>
      <p:pic>
        <p:nvPicPr>
          <p:cNvPr id="191" name="" descr=""/>
          <p:cNvPicPr/>
          <p:nvPr/>
        </p:nvPicPr>
        <p:blipFill>
          <a:blip r:embed="rId3"/>
          <a:stretch/>
        </p:blipFill>
        <p:spPr>
          <a:xfrm>
            <a:off x="3515040" y="1152000"/>
            <a:ext cx="2388600" cy="3958920"/>
          </a:xfrm>
          <a:prstGeom prst="rect">
            <a:avLst/>
          </a:prstGeom>
          <a:ln>
            <a:noFill/>
          </a:ln>
        </p:spPr>
      </p:pic>
      <p:sp>
        <p:nvSpPr>
          <p:cNvPr id="192" name="CustomShape 3"/>
          <p:cNvSpPr/>
          <p:nvPr/>
        </p:nvSpPr>
        <p:spPr>
          <a:xfrm>
            <a:off x="3515040" y="1152000"/>
            <a:ext cx="2388600" cy="3958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93" name="CustomShape 4"/>
          <p:cNvSpPr/>
          <p:nvPr/>
        </p:nvSpPr>
        <p:spPr>
          <a:xfrm>
            <a:off x="896400" y="5009040"/>
            <a:ext cx="6911640" cy="824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 algn="ctr">
              <a:lnSpc>
                <a:spcPct val="100000"/>
              </a:lnSpc>
            </a:pPr>
            <a:r>
              <a:rPr b="1" lang="it-IT" sz="4800" strike="noStrike">
                <a:solidFill>
                  <a:srgbClr val="ff0000"/>
                </a:solidFill>
                <a:latin typeface="Monotype Corsiva"/>
                <a:ea typeface="DejaVu Sans"/>
              </a:rPr>
              <a:t>Grazie per l’attenzione</a:t>
            </a:r>
            <a:endParaRPr/>
          </a:p>
        </p:txBody>
      </p:sp>
    </p:spTree>
  </p:cSld>
  <p:timing>
    <p:tnLst>
      <p:par>
        <p:cTn id="45" dur="indefinite" restart="never" nodeType="tmRoot">
          <p:childTnLst>
            <p:seq>
              <p:cTn id="4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CustomShape 1"/>
          <p:cNvSpPr/>
          <p:nvPr/>
        </p:nvSpPr>
        <p:spPr>
          <a:xfrm>
            <a:off x="457200" y="704160"/>
            <a:ext cx="8228160" cy="1141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5000" bIns="0" anchor="b"/>
          <a:p>
            <a:pPr>
              <a:lnSpc>
                <a:spcPct val="100000"/>
              </a:lnSpc>
            </a:pPr>
            <a:r>
              <a:rPr lang="it-IT" sz="5000" strike="noStrike">
                <a:solidFill>
                  <a:srgbClr val="04617b"/>
                </a:solidFill>
                <a:latin typeface="Calibri"/>
                <a:ea typeface="DejaVu Sans"/>
              </a:rPr>
              <a:t>               </a:t>
            </a:r>
            <a:endParaRPr/>
          </a:p>
        </p:txBody>
      </p:sp>
      <p:sp>
        <p:nvSpPr>
          <p:cNvPr id="89" name="CustomShape 2"/>
          <p:cNvSpPr/>
          <p:nvPr/>
        </p:nvSpPr>
        <p:spPr>
          <a:xfrm>
            <a:off x="457200" y="2421000"/>
            <a:ext cx="8228160" cy="3902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lang="it-IT" sz="4000" strike="noStrike">
                <a:solidFill>
                  <a:srgbClr val="000000"/>
                </a:solidFill>
                <a:latin typeface="Constantia"/>
                <a:ea typeface="DejaVu Sans"/>
              </a:rPr>
              <a:t>Fare questo tipo di controllo costante significa </a:t>
            </a:r>
            <a:r>
              <a:rPr b="1" lang="it-IT" sz="4000" strike="noStrike">
                <a:solidFill>
                  <a:srgbClr val="000000"/>
                </a:solidFill>
                <a:latin typeface="Constantia"/>
                <a:ea typeface="DejaVu Sans"/>
              </a:rPr>
              <a:t>promuovere la sicurezza urbana attraverso la solidarietà tra i cittadini.</a:t>
            </a:r>
            <a:endParaRPr/>
          </a:p>
        </p:txBody>
      </p:sp>
      <p:pic>
        <p:nvPicPr>
          <p:cNvPr id="90" name="Picture 3" descr=""/>
          <p:cNvPicPr/>
          <p:nvPr/>
        </p:nvPicPr>
        <p:blipFill>
          <a:blip r:embed="rId1"/>
          <a:stretch/>
        </p:blipFill>
        <p:spPr>
          <a:xfrm>
            <a:off x="7380360" y="836640"/>
            <a:ext cx="1009800" cy="898560"/>
          </a:xfrm>
          <a:prstGeom prst="rect">
            <a:avLst/>
          </a:prstGeom>
          <a:ln w="9360">
            <a:noFill/>
          </a:ln>
        </p:spPr>
      </p:pic>
      <p:pic>
        <p:nvPicPr>
          <p:cNvPr id="91" name="Picture 6" descr=""/>
          <p:cNvPicPr/>
          <p:nvPr/>
        </p:nvPicPr>
        <p:blipFill>
          <a:blip r:embed="rId2"/>
          <a:stretch/>
        </p:blipFill>
        <p:spPr>
          <a:xfrm>
            <a:off x="611640" y="764640"/>
            <a:ext cx="1657440" cy="897120"/>
          </a:xfrm>
          <a:prstGeom prst="rect">
            <a:avLst/>
          </a:prstGeom>
          <a:ln w="9360">
            <a:noFill/>
          </a:ln>
        </p:spPr>
      </p:pic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CustomShape 1"/>
          <p:cNvSpPr/>
          <p:nvPr/>
        </p:nvSpPr>
        <p:spPr>
          <a:xfrm>
            <a:off x="457200" y="704160"/>
            <a:ext cx="8228160" cy="1141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5000" bIns="0" anchor="b"/>
          <a:p>
            <a:pPr>
              <a:lnSpc>
                <a:spcPct val="100000"/>
              </a:lnSpc>
            </a:pPr>
            <a:r>
              <a:rPr lang="it-IT" sz="5000" strike="noStrike">
                <a:solidFill>
                  <a:srgbClr val="04617b"/>
                </a:solidFill>
                <a:latin typeface="Calibri"/>
                <a:ea typeface="DejaVu Sans"/>
              </a:rPr>
              <a:t>               </a:t>
            </a:r>
            <a:endParaRPr/>
          </a:p>
        </p:txBody>
      </p:sp>
      <p:sp>
        <p:nvSpPr>
          <p:cNvPr id="93" name="CustomShape 2"/>
          <p:cNvSpPr/>
          <p:nvPr/>
        </p:nvSpPr>
        <p:spPr>
          <a:xfrm>
            <a:off x="457200" y="1656000"/>
            <a:ext cx="8228160" cy="4667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r>
              <a:rPr b="1" i="1" lang="it-IT" sz="3200" strike="noStrike">
                <a:solidFill>
                  <a:srgbClr val="000000"/>
                </a:solidFill>
                <a:latin typeface="Constantia"/>
                <a:ea typeface="DejaVu Sans"/>
              </a:rPr>
              <a:t>“</a:t>
            </a:r>
            <a:r>
              <a:rPr b="1" i="1" lang="it-IT" sz="3200" strike="noStrike">
                <a:solidFill>
                  <a:srgbClr val="000000"/>
                </a:solidFill>
                <a:latin typeface="Constantia"/>
                <a:ea typeface="DejaVu Sans"/>
              </a:rPr>
              <a:t>fare i cittadini </a:t>
            </a:r>
            <a:endParaRPr/>
          </a:p>
          <a:p>
            <a:pPr algn="ctr">
              <a:lnSpc>
                <a:spcPct val="100000"/>
              </a:lnSpc>
            </a:pPr>
            <a:r>
              <a:rPr b="1" i="1" lang="it-IT" sz="3200" strike="noStrike">
                <a:solidFill>
                  <a:srgbClr val="000000"/>
                </a:solidFill>
                <a:latin typeface="Constantia"/>
                <a:ea typeface="DejaVu Sans"/>
              </a:rPr>
              <a:t>è il modo migliore di esserlo”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r>
              <a:rPr lang="it-IT" sz="4000" strike="noStrike">
                <a:solidFill>
                  <a:srgbClr val="000000"/>
                </a:solidFill>
                <a:latin typeface="Constantia"/>
                <a:ea typeface="DejaVu Sans"/>
              </a:rPr>
              <a:t>Devo chiedermi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r>
              <a:rPr lang="it-IT" sz="4000" strike="noStrike">
                <a:solidFill>
                  <a:srgbClr val="000000"/>
                </a:solidFill>
                <a:latin typeface="Constantia"/>
                <a:ea typeface="DejaVu Sans"/>
              </a:rPr>
              <a:t>Come cittadino come posso rendermi utile alla mia comunità?</a:t>
            </a:r>
            <a:endParaRPr/>
          </a:p>
        </p:txBody>
      </p:sp>
      <p:pic>
        <p:nvPicPr>
          <p:cNvPr id="94" name="Picture 3" descr=""/>
          <p:cNvPicPr/>
          <p:nvPr/>
        </p:nvPicPr>
        <p:blipFill>
          <a:blip r:embed="rId1"/>
          <a:stretch/>
        </p:blipFill>
        <p:spPr>
          <a:xfrm>
            <a:off x="7380360" y="836640"/>
            <a:ext cx="1009800" cy="898560"/>
          </a:xfrm>
          <a:prstGeom prst="rect">
            <a:avLst/>
          </a:prstGeom>
          <a:ln w="9360">
            <a:noFill/>
          </a:ln>
        </p:spPr>
      </p:pic>
      <p:pic>
        <p:nvPicPr>
          <p:cNvPr id="95" name="Picture 6" descr=""/>
          <p:cNvPicPr/>
          <p:nvPr/>
        </p:nvPicPr>
        <p:blipFill>
          <a:blip r:embed="rId2"/>
          <a:stretch/>
        </p:blipFill>
        <p:spPr>
          <a:xfrm>
            <a:off x="611640" y="764640"/>
            <a:ext cx="1657440" cy="897120"/>
          </a:xfrm>
          <a:prstGeom prst="rect">
            <a:avLst/>
          </a:prstGeom>
          <a:ln w="9360">
            <a:noFill/>
          </a:ln>
        </p:spPr>
      </p:pic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CustomShape 1"/>
          <p:cNvSpPr/>
          <p:nvPr/>
        </p:nvSpPr>
        <p:spPr>
          <a:xfrm>
            <a:off x="457200" y="704160"/>
            <a:ext cx="8228160" cy="1141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5000" bIns="0" anchor="b"/>
          <a:p>
            <a:pPr>
              <a:lnSpc>
                <a:spcPct val="100000"/>
              </a:lnSpc>
            </a:pPr>
            <a:r>
              <a:rPr lang="it-IT" sz="5000" strike="noStrike">
                <a:solidFill>
                  <a:srgbClr val="04617b"/>
                </a:solidFill>
                <a:latin typeface="Calibri"/>
                <a:ea typeface="DejaVu Sans"/>
              </a:rPr>
              <a:t>               </a:t>
            </a:r>
            <a:endParaRPr/>
          </a:p>
        </p:txBody>
      </p:sp>
      <p:sp>
        <p:nvSpPr>
          <p:cNvPr id="97" name="CustomShape 2"/>
          <p:cNvSpPr/>
          <p:nvPr/>
        </p:nvSpPr>
        <p:spPr>
          <a:xfrm>
            <a:off x="627480" y="2016000"/>
            <a:ext cx="8228160" cy="3902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buBlip>
                <a:blip r:embed="rId1"/>
              </a:buBlip>
            </a:pPr>
            <a:r>
              <a:rPr lang="it-IT" sz="3600" strike="noStrike">
                <a:solidFill>
                  <a:srgbClr val="000000"/>
                </a:solidFill>
                <a:latin typeface="Corbel"/>
                <a:ea typeface="DejaVu Sans"/>
              </a:rPr>
              <a:t>Organizzarsi tra vicini per controllare le aree nei pressi delle proprie abitazioni</a:t>
            </a:r>
            <a:endParaRPr/>
          </a:p>
          <a:p>
            <a:pPr algn="just">
              <a:lnSpc>
                <a:spcPct val="100000"/>
              </a:lnSpc>
              <a:buBlip>
                <a:blip r:embed="rId2"/>
              </a:buBlip>
            </a:pPr>
            <a:r>
              <a:rPr lang="it-IT" sz="3600" strike="noStrike">
                <a:solidFill>
                  <a:srgbClr val="000000"/>
                </a:solidFill>
                <a:latin typeface="Corbel"/>
                <a:ea typeface="DejaVu Sans"/>
              </a:rPr>
              <a:t>NO ronde, NO pattuglie, NO eroismi, ma più consapevolezza del proprio ambiente</a:t>
            </a:r>
            <a:endParaRPr/>
          </a:p>
          <a:p>
            <a:pPr>
              <a:lnSpc>
                <a:spcPct val="100000"/>
              </a:lnSpc>
              <a:buBlip>
                <a:blip r:embed="rId3"/>
              </a:buBlip>
            </a:pPr>
            <a:r>
              <a:rPr lang="it-IT" sz="3600" strike="noStrike">
                <a:solidFill>
                  <a:srgbClr val="000000"/>
                </a:solidFill>
                <a:latin typeface="Corbel"/>
                <a:ea typeface="DejaVu Sans"/>
              </a:rPr>
              <a:t>Gli occhi dei residenti sono un deterrente per furti, scippi, truffe ......</a:t>
            </a:r>
            <a:endParaRPr/>
          </a:p>
        </p:txBody>
      </p:sp>
      <p:pic>
        <p:nvPicPr>
          <p:cNvPr id="98" name="Picture 3" descr=""/>
          <p:cNvPicPr/>
          <p:nvPr/>
        </p:nvPicPr>
        <p:blipFill>
          <a:blip r:embed="rId4"/>
          <a:stretch/>
        </p:blipFill>
        <p:spPr>
          <a:xfrm>
            <a:off x="7380360" y="836640"/>
            <a:ext cx="1009800" cy="898560"/>
          </a:xfrm>
          <a:prstGeom prst="rect">
            <a:avLst/>
          </a:prstGeom>
          <a:ln w="9360">
            <a:noFill/>
          </a:ln>
        </p:spPr>
      </p:pic>
      <p:pic>
        <p:nvPicPr>
          <p:cNvPr id="99" name="Picture 6" descr=""/>
          <p:cNvPicPr/>
          <p:nvPr/>
        </p:nvPicPr>
        <p:blipFill>
          <a:blip r:embed="rId5"/>
          <a:stretch/>
        </p:blipFill>
        <p:spPr>
          <a:xfrm>
            <a:off x="611640" y="764640"/>
            <a:ext cx="1657440" cy="897120"/>
          </a:xfrm>
          <a:prstGeom prst="rect">
            <a:avLst/>
          </a:prstGeom>
          <a:ln w="9360">
            <a:noFill/>
          </a:ln>
        </p:spPr>
      </p:pic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CustomShape 1"/>
          <p:cNvSpPr/>
          <p:nvPr/>
        </p:nvSpPr>
        <p:spPr>
          <a:xfrm flipH="1">
            <a:off x="4664160" y="1270080"/>
            <a:ext cx="1704960" cy="1725840"/>
          </a:xfrm>
          <a:custGeom>
            <a:avLst/>
            <a:gdLst/>
            <a:ahLst/>
            <a:rect l="0" t="0" r="r" b="b"/>
            <a:pathLst>
              <a:path w="21340" h="21601">
                <a:moveTo>
                  <a:pt x="0" y="0"/>
                </a:moveTo>
                <a:cubicBezTo>
                  <a:pt x="10635" y="0"/>
                  <a:pt x="19687" y="7740"/>
                  <a:pt x="21339" y="18245"/>
                </a:cubicBezTo>
                <a:lnTo>
                  <a:pt x="0" y="0"/>
                </a:lnTo>
                <a:cubicBezTo>
                  <a:pt x="10635" y="0"/>
                  <a:pt x="19687" y="7740"/>
                  <a:pt x="21339" y="18245"/>
                </a:cubicBezTo>
                <a:lnTo>
                  <a:pt x="1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01" name="CustomShape 2"/>
          <p:cNvSpPr/>
          <p:nvPr/>
        </p:nvSpPr>
        <p:spPr>
          <a:xfrm flipV="1">
            <a:off x="4883040" y="1843200"/>
            <a:ext cx="3287880" cy="3814920"/>
          </a:xfrm>
          <a:custGeom>
            <a:avLst/>
            <a:gdLst/>
            <a:ahLst/>
            <a:rect l="0" t="0" r="r" b="b"/>
            <a:pathLst>
              <a:path w="21602" h="21601">
                <a:moveTo>
                  <a:pt x="0" y="0"/>
                </a:moveTo>
                <a:cubicBezTo>
                  <a:pt x="11930" y="0"/>
                  <a:pt x="21601" y="9670"/>
                  <a:pt x="21601" y="21600"/>
                </a:cubicBezTo>
                <a:lnTo>
                  <a:pt x="0" y="0"/>
                </a:lnTo>
                <a:cubicBezTo>
                  <a:pt x="11930" y="0"/>
                  <a:pt x="21601" y="9670"/>
                  <a:pt x="21601" y="21600"/>
                </a:cubicBezTo>
                <a:lnTo>
                  <a:pt x="1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02" name="CustomShape 3"/>
          <p:cNvSpPr/>
          <p:nvPr/>
        </p:nvSpPr>
        <p:spPr>
          <a:xfrm flipH="1" flipV="1">
            <a:off x="920880" y="1843200"/>
            <a:ext cx="3287880" cy="3814920"/>
          </a:xfrm>
          <a:custGeom>
            <a:avLst/>
            <a:gdLst/>
            <a:ahLst/>
            <a:rect l="0" t="0" r="r" b="b"/>
            <a:pathLst>
              <a:path w="21602" h="21601">
                <a:moveTo>
                  <a:pt x="0" y="0"/>
                </a:moveTo>
                <a:cubicBezTo>
                  <a:pt x="11930" y="0"/>
                  <a:pt x="21601" y="9670"/>
                  <a:pt x="21601" y="21600"/>
                </a:cubicBezTo>
                <a:lnTo>
                  <a:pt x="0" y="0"/>
                </a:lnTo>
                <a:cubicBezTo>
                  <a:pt x="11930" y="0"/>
                  <a:pt x="21601" y="9670"/>
                  <a:pt x="21601" y="21600"/>
                </a:cubicBezTo>
                <a:lnTo>
                  <a:pt x="1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03" name="CustomShape 4"/>
          <p:cNvSpPr/>
          <p:nvPr/>
        </p:nvSpPr>
        <p:spPr>
          <a:xfrm>
            <a:off x="2627640" y="476640"/>
            <a:ext cx="3598920" cy="447480"/>
          </a:xfrm>
          <a:prstGeom prst="rect">
            <a:avLst/>
          </a:prstGeom>
          <a:solidFill>
            <a:srgbClr val="04617b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5000" bIns="0" anchor="b"/>
          <a:p>
            <a:pPr algn="ctr">
              <a:lnSpc>
                <a:spcPct val="100000"/>
              </a:lnSpc>
            </a:pPr>
            <a:r>
              <a:rPr lang="it-IT" sz="3200" strike="noStrike">
                <a:solidFill>
                  <a:srgbClr val="ffff00"/>
                </a:solidFill>
                <a:latin typeface="Verdana"/>
                <a:ea typeface="DejaVu Sans"/>
              </a:rPr>
              <a:t>Ciclo virtuoso</a:t>
            </a:r>
            <a:endParaRPr/>
          </a:p>
        </p:txBody>
      </p:sp>
      <p:sp>
        <p:nvSpPr>
          <p:cNvPr id="104" name="CustomShape 5"/>
          <p:cNvSpPr/>
          <p:nvPr/>
        </p:nvSpPr>
        <p:spPr>
          <a:xfrm>
            <a:off x="611280" y="1626120"/>
            <a:ext cx="1509840" cy="522720"/>
          </a:xfrm>
          <a:prstGeom prst="roundRect">
            <a:avLst>
              <a:gd name="adj" fmla="val 11019"/>
            </a:avLst>
          </a:prstGeom>
          <a:solidFill>
            <a:srgbClr val="ffcc00"/>
          </a:solidFill>
          <a:ln w="936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08000" rIns="108000" tIns="108000" bIns="108000" anchor="ctr"/>
          <a:p>
            <a:pPr algn="ctr">
              <a:lnSpc>
                <a:spcPct val="100000"/>
              </a:lnSpc>
            </a:pPr>
            <a:r>
              <a:rPr lang="it-IT" strike="noStrike">
                <a:solidFill>
                  <a:srgbClr val="000000"/>
                </a:solidFill>
                <a:latin typeface="Tahoma"/>
                <a:ea typeface="DejaVu Sans"/>
              </a:rPr>
              <a:t>Assemblea</a:t>
            </a:r>
            <a:endParaRPr/>
          </a:p>
        </p:txBody>
      </p:sp>
      <p:sp>
        <p:nvSpPr>
          <p:cNvPr id="105" name="CustomShape 6"/>
          <p:cNvSpPr/>
          <p:nvPr/>
        </p:nvSpPr>
        <p:spPr>
          <a:xfrm>
            <a:off x="339840" y="2995560"/>
            <a:ext cx="1783080" cy="808560"/>
          </a:xfrm>
          <a:prstGeom prst="roundRect">
            <a:avLst>
              <a:gd name="adj" fmla="val 9472"/>
            </a:avLst>
          </a:prstGeom>
          <a:solidFill>
            <a:srgbClr val="ffcc00"/>
          </a:solidFill>
          <a:ln w="936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08000" rIns="108000" tIns="108000" bIns="108000" anchor="ctr"/>
          <a:p>
            <a:r>
              <a:rPr lang="it-IT" strike="noStrike">
                <a:solidFill>
                  <a:srgbClr val="000000"/>
                </a:solidFill>
                <a:latin typeface="Tahoma"/>
                <a:ea typeface="DejaVu Sans"/>
              </a:rPr>
              <a:t>Costituzione</a:t>
            </a:r>
            <a:endParaRPr/>
          </a:p>
          <a:p>
            <a:pPr algn="ctr">
              <a:lnSpc>
                <a:spcPct val="100000"/>
              </a:lnSpc>
            </a:pPr>
            <a:r>
              <a:rPr lang="it-IT" strike="noStrike">
                <a:solidFill>
                  <a:srgbClr val="000000"/>
                </a:solidFill>
                <a:latin typeface="Tahoma"/>
                <a:ea typeface="DejaVu Sans"/>
              </a:rPr>
              <a:t>Gruppo</a:t>
            </a:r>
            <a:endParaRPr/>
          </a:p>
        </p:txBody>
      </p:sp>
      <p:sp>
        <p:nvSpPr>
          <p:cNvPr id="106" name="CustomShape 7"/>
          <p:cNvSpPr/>
          <p:nvPr/>
        </p:nvSpPr>
        <p:spPr>
          <a:xfrm>
            <a:off x="1187280" y="4565520"/>
            <a:ext cx="1798920" cy="808560"/>
          </a:xfrm>
          <a:prstGeom prst="roundRect">
            <a:avLst>
              <a:gd name="adj" fmla="val 9472"/>
            </a:avLst>
          </a:prstGeom>
          <a:solidFill>
            <a:srgbClr val="ffcc00"/>
          </a:solidFill>
          <a:ln w="936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08000" rIns="108000" tIns="108000" bIns="108000" anchor="ctr"/>
          <a:p>
            <a:r>
              <a:rPr lang="it-IT" strike="noStrike">
                <a:solidFill>
                  <a:srgbClr val="000000"/>
                </a:solidFill>
                <a:latin typeface="Tahoma"/>
                <a:ea typeface="DejaVu Sans"/>
              </a:rPr>
              <a:t>Registrazione</a:t>
            </a:r>
            <a:endParaRPr/>
          </a:p>
          <a:p>
            <a:pPr algn="ctr">
              <a:lnSpc>
                <a:spcPct val="100000"/>
              </a:lnSpc>
            </a:pPr>
            <a:r>
              <a:rPr lang="it-IT" strike="noStrike">
                <a:solidFill>
                  <a:srgbClr val="000000"/>
                </a:solidFill>
                <a:latin typeface="Tahoma"/>
                <a:ea typeface="DejaVu Sans"/>
              </a:rPr>
              <a:t>Associazione</a:t>
            </a:r>
            <a:endParaRPr/>
          </a:p>
        </p:txBody>
      </p:sp>
      <p:sp>
        <p:nvSpPr>
          <p:cNvPr id="107" name="CustomShape 8"/>
          <p:cNvSpPr/>
          <p:nvPr/>
        </p:nvSpPr>
        <p:spPr>
          <a:xfrm>
            <a:off x="3564000" y="5514840"/>
            <a:ext cx="2092320" cy="808560"/>
          </a:xfrm>
          <a:prstGeom prst="roundRect">
            <a:avLst>
              <a:gd name="adj" fmla="val 9472"/>
            </a:avLst>
          </a:prstGeom>
          <a:solidFill>
            <a:srgbClr val="ffcc00"/>
          </a:solidFill>
          <a:ln w="936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08000" rIns="108000" tIns="108000" bIns="108000" anchor="ctr"/>
          <a:p>
            <a:r>
              <a:rPr lang="it-IT" strike="noStrike">
                <a:solidFill>
                  <a:srgbClr val="000000"/>
                </a:solidFill>
                <a:latin typeface="Tahoma"/>
                <a:ea typeface="DejaVu Sans"/>
              </a:rPr>
              <a:t>Collaborazione</a:t>
            </a:r>
            <a:endParaRPr/>
          </a:p>
          <a:p>
            <a:pPr algn="ctr">
              <a:lnSpc>
                <a:spcPct val="100000"/>
              </a:lnSpc>
            </a:pPr>
            <a:r>
              <a:rPr lang="it-IT" strike="noStrike">
                <a:solidFill>
                  <a:srgbClr val="000000"/>
                </a:solidFill>
                <a:latin typeface="Tahoma"/>
                <a:ea typeface="DejaVu Sans"/>
              </a:rPr>
              <a:t>tra vicini</a:t>
            </a:r>
            <a:endParaRPr/>
          </a:p>
        </p:txBody>
      </p:sp>
      <p:sp>
        <p:nvSpPr>
          <p:cNvPr id="108" name="CustomShape 9"/>
          <p:cNvSpPr/>
          <p:nvPr/>
        </p:nvSpPr>
        <p:spPr>
          <a:xfrm>
            <a:off x="6300720" y="4291200"/>
            <a:ext cx="1870200" cy="1098720"/>
          </a:xfrm>
          <a:prstGeom prst="roundRect">
            <a:avLst>
              <a:gd name="adj" fmla="val 9472"/>
            </a:avLst>
          </a:prstGeom>
          <a:solidFill>
            <a:srgbClr val="ffcc00"/>
          </a:solidFill>
          <a:ln w="936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08000" rIns="108000" tIns="108000" bIns="108000" anchor="ctr"/>
          <a:p>
            <a:pPr algn="ctr">
              <a:lnSpc>
                <a:spcPct val="100000"/>
              </a:lnSpc>
            </a:pPr>
            <a:r>
              <a:rPr lang="it-IT" strike="noStrike">
                <a:solidFill>
                  <a:srgbClr val="000000"/>
                </a:solidFill>
                <a:latin typeface="Tahoma"/>
                <a:ea typeface="DejaVu Sans"/>
              </a:rPr>
              <a:t>Eliminazione</a:t>
            </a:r>
            <a:endParaRPr/>
          </a:p>
          <a:p>
            <a:pPr algn="ctr">
              <a:lnSpc>
                <a:spcPct val="100000"/>
              </a:lnSpc>
            </a:pPr>
            <a:r>
              <a:rPr lang="it-IT" strike="noStrike">
                <a:solidFill>
                  <a:srgbClr val="000000"/>
                </a:solidFill>
                <a:latin typeface="Tahoma"/>
                <a:ea typeface="DejaVu Sans"/>
              </a:rPr>
              <a:t>Vulnerabilità</a:t>
            </a:r>
            <a:endParaRPr/>
          </a:p>
          <a:p>
            <a:pPr algn="ctr">
              <a:lnSpc>
                <a:spcPct val="100000"/>
              </a:lnSpc>
            </a:pPr>
            <a:r>
              <a:rPr lang="it-IT" strike="noStrike">
                <a:solidFill>
                  <a:srgbClr val="000000"/>
                </a:solidFill>
                <a:latin typeface="Tahoma"/>
                <a:ea typeface="DejaVu Sans"/>
              </a:rPr>
              <a:t>e Formazione</a:t>
            </a:r>
            <a:endParaRPr/>
          </a:p>
        </p:txBody>
      </p:sp>
      <p:sp>
        <p:nvSpPr>
          <p:cNvPr id="109" name="CustomShape 10"/>
          <p:cNvSpPr/>
          <p:nvPr/>
        </p:nvSpPr>
        <p:spPr>
          <a:xfrm>
            <a:off x="7101000" y="3140280"/>
            <a:ext cx="1573200" cy="517680"/>
          </a:xfrm>
          <a:prstGeom prst="roundRect">
            <a:avLst>
              <a:gd name="adj" fmla="val 9472"/>
            </a:avLst>
          </a:prstGeom>
          <a:solidFill>
            <a:srgbClr val="ffcc00"/>
          </a:solidFill>
          <a:ln w="936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08000" rIns="108000" tIns="108000" bIns="108000" anchor="ctr"/>
          <a:p>
            <a:pPr algn="ctr">
              <a:lnSpc>
                <a:spcPct val="100000"/>
              </a:lnSpc>
            </a:pPr>
            <a:r>
              <a:rPr lang="it-IT" strike="noStrike">
                <a:solidFill>
                  <a:srgbClr val="000000"/>
                </a:solidFill>
                <a:latin typeface="Tahoma"/>
                <a:ea typeface="DejaVu Sans"/>
              </a:rPr>
              <a:t>Cartelli</a:t>
            </a:r>
            <a:endParaRPr/>
          </a:p>
        </p:txBody>
      </p:sp>
      <p:sp>
        <p:nvSpPr>
          <p:cNvPr id="110" name="CustomShape 11"/>
          <p:cNvSpPr/>
          <p:nvPr/>
        </p:nvSpPr>
        <p:spPr>
          <a:xfrm>
            <a:off x="6365880" y="1050840"/>
            <a:ext cx="2092320" cy="808560"/>
          </a:xfrm>
          <a:prstGeom prst="roundRect">
            <a:avLst>
              <a:gd name="adj" fmla="val 9472"/>
            </a:avLst>
          </a:prstGeom>
          <a:solidFill>
            <a:srgbClr val="ffcc00"/>
          </a:solidFill>
          <a:ln w="936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08000" rIns="108000" tIns="108000" bIns="108000" anchor="ctr"/>
          <a:p>
            <a:r>
              <a:rPr lang="it-IT" strike="noStrike">
                <a:solidFill>
                  <a:srgbClr val="000000"/>
                </a:solidFill>
                <a:latin typeface="Tahoma"/>
                <a:ea typeface="DejaVu Sans"/>
              </a:rPr>
              <a:t>Segnalazioni</a:t>
            </a:r>
            <a:endParaRPr/>
          </a:p>
          <a:p>
            <a:pPr algn="ctr">
              <a:lnSpc>
                <a:spcPct val="100000"/>
              </a:lnSpc>
            </a:pPr>
            <a:r>
              <a:rPr lang="it-IT" strike="noStrike">
                <a:solidFill>
                  <a:srgbClr val="000000"/>
                </a:solidFill>
                <a:latin typeface="Tahoma"/>
                <a:ea typeface="DejaVu Sans"/>
              </a:rPr>
              <a:t>(Forze di Polizia)</a:t>
            </a:r>
            <a:endParaRPr/>
          </a:p>
        </p:txBody>
      </p:sp>
      <p:sp>
        <p:nvSpPr>
          <p:cNvPr id="111" name="CustomShape 12"/>
          <p:cNvSpPr/>
          <p:nvPr/>
        </p:nvSpPr>
        <p:spPr>
          <a:xfrm>
            <a:off x="3314880" y="2636280"/>
            <a:ext cx="2484720" cy="1541520"/>
          </a:xfrm>
          <a:prstGeom prst="roundRect">
            <a:avLst>
              <a:gd name="adj" fmla="val 9472"/>
            </a:avLst>
          </a:prstGeom>
          <a:solidFill>
            <a:srgbClr val="ff0000"/>
          </a:solidFill>
          <a:ln w="936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80000" rIns="180000" tIns="180000" bIns="180000" anchor="ctr"/>
          <a:p>
            <a:r>
              <a:rPr lang="it-IT" sz="2400" strike="noStrike">
                <a:solidFill>
                  <a:srgbClr val="ffffff"/>
                </a:solidFill>
                <a:latin typeface="Tahoma"/>
                <a:ea typeface="DejaVu Sans"/>
              </a:rPr>
              <a:t>Riduzione opportunità</a:t>
            </a:r>
            <a:endParaRPr/>
          </a:p>
          <a:p>
            <a:pPr algn="ctr">
              <a:lnSpc>
                <a:spcPct val="100000"/>
              </a:lnSpc>
            </a:pPr>
            <a:r>
              <a:rPr lang="it-IT" sz="2400" strike="noStrike">
                <a:solidFill>
                  <a:srgbClr val="ffffff"/>
                </a:solidFill>
                <a:latin typeface="Tahoma"/>
                <a:ea typeface="DejaVu Sans"/>
              </a:rPr>
              <a:t>per i ladri</a:t>
            </a:r>
            <a:endParaRPr/>
          </a:p>
        </p:txBody>
      </p:sp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CustomShape 1"/>
          <p:cNvSpPr/>
          <p:nvPr/>
        </p:nvSpPr>
        <p:spPr>
          <a:xfrm>
            <a:off x="2136600" y="-19800"/>
            <a:ext cx="4881600" cy="136008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08000" rIns="108000" tIns="108000" bIns="108000" anchor="b"/>
          <a:p>
            <a:r>
              <a:rPr lang="it-IT" sz="3200" strike="noStrike">
                <a:solidFill>
                  <a:srgbClr val="ffff00"/>
                </a:solidFill>
                <a:latin typeface="Verdana"/>
                <a:ea typeface="DejaVu Sans"/>
              </a:rPr>
              <a:t>Obiettivi del</a:t>
            </a:r>
            <a:endParaRPr/>
          </a:p>
          <a:p>
            <a:pPr algn="ctr">
              <a:lnSpc>
                <a:spcPct val="100000"/>
              </a:lnSpc>
            </a:pPr>
            <a:r>
              <a:rPr lang="it-IT" sz="3200" strike="noStrike">
                <a:solidFill>
                  <a:srgbClr val="ffff00"/>
                </a:solidFill>
                <a:latin typeface="Verdana"/>
                <a:ea typeface="DejaVu Sans"/>
              </a:rPr>
              <a:t>Controllo del Vicinato</a:t>
            </a:r>
            <a:endParaRPr/>
          </a:p>
        </p:txBody>
      </p:sp>
      <p:sp>
        <p:nvSpPr>
          <p:cNvPr id="113" name="CustomShape 2"/>
          <p:cNvSpPr/>
          <p:nvPr/>
        </p:nvSpPr>
        <p:spPr>
          <a:xfrm>
            <a:off x="539640" y="2170080"/>
            <a:ext cx="1681200" cy="678960"/>
          </a:xfrm>
          <a:prstGeom prst="roundRect">
            <a:avLst>
              <a:gd name="adj" fmla="val 6875"/>
            </a:avLst>
          </a:prstGeom>
          <a:solidFill>
            <a:schemeClr val="bg1"/>
          </a:solidFill>
          <a:ln w="19080">
            <a:solidFill>
              <a:schemeClr val="accent2"/>
            </a:solidFill>
            <a:round/>
          </a:ln>
          <a:effectLst>
            <a:outerShdw algn="ctr" dir="2700000" dist="35921" rotWithShape="0">
              <a:schemeClr val="bg2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108000" rIns="108000" tIns="82800" bIns="82800" anchor="ctr"/>
          <a:p>
            <a:pPr algn="ctr">
              <a:lnSpc>
                <a:spcPct val="100000"/>
              </a:lnSpc>
            </a:pPr>
            <a:r>
              <a:rPr lang="it-IT" sz="1600" strike="noStrike">
                <a:solidFill>
                  <a:srgbClr val="000000"/>
                </a:solidFill>
                <a:latin typeface="Verdana"/>
                <a:ea typeface="DejaVu Sans"/>
              </a:rPr>
              <a:t>Sorveglianza AREA</a:t>
            </a:r>
            <a:endParaRPr/>
          </a:p>
        </p:txBody>
      </p:sp>
      <p:sp>
        <p:nvSpPr>
          <p:cNvPr id="114" name="CustomShape 3"/>
          <p:cNvSpPr/>
          <p:nvPr/>
        </p:nvSpPr>
        <p:spPr>
          <a:xfrm>
            <a:off x="746280" y="3603960"/>
            <a:ext cx="1808280" cy="686880"/>
          </a:xfrm>
          <a:prstGeom prst="roundRect">
            <a:avLst>
              <a:gd name="adj" fmla="val 8676"/>
            </a:avLst>
          </a:prstGeom>
          <a:solidFill>
            <a:schemeClr val="bg1"/>
          </a:solidFill>
          <a:ln w="19080">
            <a:solidFill>
              <a:schemeClr val="accent2"/>
            </a:solidFill>
            <a:round/>
          </a:ln>
          <a:effectLst>
            <a:outerShdw algn="ctr" dir="2700000" dist="35921" rotWithShape="0">
              <a:schemeClr val="bg2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108000" rIns="108000" tIns="82800" bIns="82800" anchor="ctr"/>
          <a:p>
            <a:r>
              <a:rPr lang="it-IT" sz="1600" strike="noStrike">
                <a:solidFill>
                  <a:srgbClr val="000000"/>
                </a:solidFill>
                <a:latin typeface="Verdana"/>
                <a:ea typeface="DejaVu Sans"/>
              </a:rPr>
              <a:t>Creazione</a:t>
            </a:r>
            <a:endParaRPr/>
          </a:p>
          <a:p>
            <a:pPr algn="ctr">
              <a:lnSpc>
                <a:spcPct val="100000"/>
              </a:lnSpc>
            </a:pPr>
            <a:r>
              <a:rPr lang="it-IT" sz="1600" strike="noStrike">
                <a:solidFill>
                  <a:srgbClr val="000000"/>
                </a:solidFill>
                <a:latin typeface="Verdana"/>
                <a:ea typeface="DejaVu Sans"/>
              </a:rPr>
              <a:t>RETE SOCIALE</a:t>
            </a:r>
            <a:endParaRPr/>
          </a:p>
        </p:txBody>
      </p:sp>
      <p:sp>
        <p:nvSpPr>
          <p:cNvPr id="115" name="CustomShape 4"/>
          <p:cNvSpPr/>
          <p:nvPr/>
        </p:nvSpPr>
        <p:spPr>
          <a:xfrm>
            <a:off x="892080" y="4882680"/>
            <a:ext cx="3173400" cy="1029600"/>
          </a:xfrm>
          <a:prstGeom prst="roundRect">
            <a:avLst>
              <a:gd name="adj" fmla="val 5449"/>
            </a:avLst>
          </a:prstGeom>
          <a:solidFill>
            <a:schemeClr val="bg1"/>
          </a:solidFill>
          <a:ln w="19080">
            <a:solidFill>
              <a:schemeClr val="accent2"/>
            </a:solidFill>
            <a:round/>
          </a:ln>
          <a:effectLst>
            <a:outerShdw algn="ctr" dir="2700000" dist="35921" rotWithShape="0">
              <a:schemeClr val="bg2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108000" rIns="108000" tIns="82800" bIns="82800" anchor="ctr"/>
          <a:p>
            <a:r>
              <a:rPr lang="it-IT" sz="1600" strike="noStrike">
                <a:solidFill>
                  <a:srgbClr val="000000"/>
                </a:solidFill>
                <a:latin typeface="Verdana"/>
                <a:ea typeface="DejaVu Sans"/>
              </a:rPr>
              <a:t>Trasmettere sicurezza</a:t>
            </a:r>
            <a:endParaRPr/>
          </a:p>
          <a:p>
            <a:pPr algn="ctr">
              <a:lnSpc>
                <a:spcPct val="100000"/>
              </a:lnSpc>
            </a:pPr>
            <a:r>
              <a:rPr lang="it-IT" sz="1600" strike="noStrike">
                <a:solidFill>
                  <a:srgbClr val="000000"/>
                </a:solidFill>
                <a:latin typeface="Verdana"/>
                <a:ea typeface="DejaVu Sans"/>
              </a:rPr>
              <a:t>e senso di appartenenza.</a:t>
            </a:r>
            <a:endParaRPr/>
          </a:p>
          <a:p>
            <a:pPr algn="ctr">
              <a:lnSpc>
                <a:spcPct val="100000"/>
              </a:lnSpc>
            </a:pPr>
            <a:r>
              <a:rPr lang="it-IT" sz="1600" strike="noStrike">
                <a:solidFill>
                  <a:srgbClr val="000000"/>
                </a:solidFill>
                <a:latin typeface="Verdana"/>
                <a:ea typeface="DejaVu Sans"/>
              </a:rPr>
              <a:t>COMBATTE L’ISOLAMENTO</a:t>
            </a:r>
            <a:endParaRPr/>
          </a:p>
        </p:txBody>
      </p:sp>
      <p:sp>
        <p:nvSpPr>
          <p:cNvPr id="116" name="CustomShape 5"/>
          <p:cNvSpPr/>
          <p:nvPr/>
        </p:nvSpPr>
        <p:spPr>
          <a:xfrm>
            <a:off x="4718160" y="4883760"/>
            <a:ext cx="3881520" cy="1270080"/>
          </a:xfrm>
          <a:prstGeom prst="roundRect">
            <a:avLst>
              <a:gd name="adj" fmla="val 4116"/>
            </a:avLst>
          </a:prstGeom>
          <a:solidFill>
            <a:schemeClr val="bg1"/>
          </a:solidFill>
          <a:ln w="19080">
            <a:solidFill>
              <a:schemeClr val="accent2"/>
            </a:solidFill>
            <a:round/>
          </a:ln>
          <a:effectLst>
            <a:outerShdw algn="ctr" dir="2700000" dist="35921" rotWithShape="0">
              <a:schemeClr val="bg2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108000" rIns="108000" tIns="82800" bIns="82800" anchor="ctr"/>
          <a:p>
            <a:pPr>
              <a:lnSpc>
                <a:spcPct val="100000"/>
              </a:lnSpc>
            </a:pPr>
            <a:r>
              <a:rPr lang="it-IT" sz="1600" strike="noStrike">
                <a:solidFill>
                  <a:srgbClr val="000000"/>
                </a:solidFill>
                <a:latin typeface="Verdana"/>
                <a:ea typeface="DejaVu Sans"/>
              </a:rPr>
              <a:t>Rendere la vita difficile ai ladri:</a:t>
            </a:r>
            <a:endParaRPr/>
          </a:p>
          <a:p>
            <a:pPr>
              <a:lnSpc>
                <a:spcPct val="100000"/>
              </a:lnSpc>
            </a:pPr>
            <a:r>
              <a:rPr lang="it-IT" sz="1600" strike="noStrike">
                <a:solidFill>
                  <a:srgbClr val="000000"/>
                </a:solidFill>
                <a:latin typeface="Verdana"/>
                <a:ea typeface="DejaVu Sans"/>
              </a:rPr>
              <a:t>-  Porte e finestre chiuse</a:t>
            </a:r>
            <a:endParaRPr/>
          </a:p>
          <a:p>
            <a:pPr>
              <a:lnSpc>
                <a:spcPct val="100000"/>
              </a:lnSpc>
            </a:pPr>
            <a:r>
              <a:rPr lang="it-IT" sz="1600" strike="noStrike">
                <a:solidFill>
                  <a:srgbClr val="000000"/>
                </a:solidFill>
                <a:latin typeface="Verdana"/>
                <a:ea typeface="DejaVu Sans"/>
              </a:rPr>
              <a:t>-  Illuminazione</a:t>
            </a:r>
            <a:endParaRPr/>
          </a:p>
          <a:p>
            <a:pPr>
              <a:lnSpc>
                <a:spcPct val="100000"/>
              </a:lnSpc>
            </a:pPr>
            <a:r>
              <a:rPr lang="it-IT" sz="1600" strike="noStrike">
                <a:solidFill>
                  <a:srgbClr val="000000"/>
                </a:solidFill>
                <a:latin typeface="Verdana"/>
                <a:ea typeface="DejaVu Sans"/>
              </a:rPr>
              <a:t>(manuale di sicurezza residenziale)</a:t>
            </a:r>
            <a:endParaRPr/>
          </a:p>
        </p:txBody>
      </p:sp>
      <p:sp>
        <p:nvSpPr>
          <p:cNvPr id="117" name="CustomShape 6"/>
          <p:cNvSpPr/>
          <p:nvPr/>
        </p:nvSpPr>
        <p:spPr>
          <a:xfrm>
            <a:off x="5580000" y="3597120"/>
            <a:ext cx="2733840" cy="694080"/>
          </a:xfrm>
          <a:prstGeom prst="roundRect">
            <a:avLst>
              <a:gd name="adj" fmla="val 10407"/>
            </a:avLst>
          </a:prstGeom>
          <a:solidFill>
            <a:schemeClr val="bg1"/>
          </a:solidFill>
          <a:ln w="19080">
            <a:solidFill>
              <a:schemeClr val="accent2"/>
            </a:solidFill>
            <a:round/>
          </a:ln>
          <a:effectLst>
            <a:outerShdw algn="ctr" dir="2700000" dist="35921" rotWithShape="0">
              <a:schemeClr val="bg2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108000" rIns="108000" tIns="82800" bIns="82800" anchor="ctr"/>
          <a:p>
            <a:r>
              <a:rPr lang="it-IT" sz="1600" strike="noStrike">
                <a:solidFill>
                  <a:srgbClr val="000000"/>
                </a:solidFill>
                <a:latin typeface="Verdana"/>
                <a:ea typeface="DejaVu Sans"/>
              </a:rPr>
              <a:t>Collaborazione con le</a:t>
            </a:r>
            <a:endParaRPr/>
          </a:p>
          <a:p>
            <a:pPr algn="ctr">
              <a:lnSpc>
                <a:spcPct val="100000"/>
              </a:lnSpc>
            </a:pPr>
            <a:r>
              <a:rPr lang="it-IT" sz="1600" strike="noStrike">
                <a:solidFill>
                  <a:srgbClr val="000000"/>
                </a:solidFill>
                <a:latin typeface="Verdana"/>
                <a:ea typeface="DejaVu Sans"/>
              </a:rPr>
              <a:t>Forze di Polizia</a:t>
            </a:r>
            <a:endParaRPr/>
          </a:p>
        </p:txBody>
      </p:sp>
      <p:sp>
        <p:nvSpPr>
          <p:cNvPr id="118" name="CustomShape 7"/>
          <p:cNvSpPr/>
          <p:nvPr/>
        </p:nvSpPr>
        <p:spPr>
          <a:xfrm>
            <a:off x="6443640" y="1786680"/>
            <a:ext cx="2392560" cy="1499760"/>
          </a:xfrm>
          <a:prstGeom prst="roundRect">
            <a:avLst>
              <a:gd name="adj" fmla="val 4185"/>
            </a:avLst>
          </a:prstGeom>
          <a:solidFill>
            <a:schemeClr val="bg1"/>
          </a:solidFill>
          <a:ln w="19080">
            <a:solidFill>
              <a:schemeClr val="accent2"/>
            </a:solidFill>
            <a:round/>
          </a:ln>
          <a:effectLst>
            <a:outerShdw algn="ctr" dir="2700000" dist="35921" rotWithShape="0">
              <a:schemeClr val="bg2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108000" rIns="108000" tIns="82800" bIns="82800" anchor="ctr"/>
          <a:p>
            <a:pPr algn="ctr">
              <a:lnSpc>
                <a:spcPct val="100000"/>
              </a:lnSpc>
            </a:pPr>
            <a:r>
              <a:rPr lang="it-IT" sz="1600" strike="noStrike">
                <a:solidFill>
                  <a:srgbClr val="000000"/>
                </a:solidFill>
                <a:latin typeface="Verdana"/>
                <a:ea typeface="DejaVu Sans"/>
              </a:rPr>
              <a:t>Individuazione delle vulnerabilità:</a:t>
            </a:r>
            <a:endParaRPr/>
          </a:p>
          <a:p>
            <a:pPr>
              <a:lnSpc>
                <a:spcPct val="100000"/>
              </a:lnSpc>
              <a:buFont typeface="StarSymbol"/>
              <a:buChar char="-"/>
            </a:pPr>
            <a:r>
              <a:rPr lang="it-IT" sz="1600" strike="noStrike">
                <a:solidFill>
                  <a:srgbClr val="000000"/>
                </a:solidFill>
                <a:latin typeface="Verdana"/>
                <a:ea typeface="DejaVu Sans"/>
              </a:rPr>
              <a:t>  </a:t>
            </a:r>
            <a:r>
              <a:rPr lang="it-IT" sz="1600" strike="noStrike">
                <a:solidFill>
                  <a:srgbClr val="000000"/>
                </a:solidFill>
                <a:latin typeface="Verdana"/>
                <a:ea typeface="DejaVu Sans"/>
              </a:rPr>
              <a:t>Strutturali</a:t>
            </a:r>
            <a:endParaRPr/>
          </a:p>
          <a:p>
            <a:pPr>
              <a:lnSpc>
                <a:spcPct val="100000"/>
              </a:lnSpc>
              <a:buFont typeface="StarSymbol"/>
              <a:buChar char="-"/>
            </a:pPr>
            <a:r>
              <a:rPr lang="it-IT" sz="1600" strike="noStrike">
                <a:solidFill>
                  <a:srgbClr val="000000"/>
                </a:solidFill>
                <a:latin typeface="Verdana"/>
                <a:ea typeface="DejaVu Sans"/>
              </a:rPr>
              <a:t>  </a:t>
            </a:r>
            <a:r>
              <a:rPr lang="it-IT" sz="1600" strike="noStrike">
                <a:solidFill>
                  <a:srgbClr val="000000"/>
                </a:solidFill>
                <a:latin typeface="Verdana"/>
                <a:ea typeface="DejaVu Sans"/>
              </a:rPr>
              <a:t>Ambientali</a:t>
            </a:r>
            <a:endParaRPr/>
          </a:p>
          <a:p>
            <a:pPr>
              <a:lnSpc>
                <a:spcPct val="100000"/>
              </a:lnSpc>
              <a:buFont typeface="StarSymbol"/>
              <a:buChar char="-"/>
            </a:pPr>
            <a:r>
              <a:rPr lang="it-IT" sz="1600" strike="noStrike">
                <a:solidFill>
                  <a:srgbClr val="000000"/>
                </a:solidFill>
                <a:latin typeface="Verdana"/>
                <a:ea typeface="DejaVu Sans"/>
              </a:rPr>
              <a:t>  </a:t>
            </a:r>
            <a:r>
              <a:rPr lang="it-IT" sz="1600" strike="noStrike">
                <a:solidFill>
                  <a:srgbClr val="000000"/>
                </a:solidFill>
                <a:latin typeface="Verdana"/>
                <a:ea typeface="DejaVu Sans"/>
              </a:rPr>
              <a:t>Comportamentali</a:t>
            </a:r>
            <a:endParaRPr/>
          </a:p>
        </p:txBody>
      </p:sp>
      <p:sp>
        <p:nvSpPr>
          <p:cNvPr id="119" name="Line 8"/>
          <p:cNvSpPr/>
          <p:nvPr/>
        </p:nvSpPr>
        <p:spPr>
          <a:xfrm flipH="1">
            <a:off x="2268360" y="1341360"/>
            <a:ext cx="2303640" cy="1079280"/>
          </a:xfrm>
          <a:prstGeom prst="line">
            <a:avLst/>
          </a:prstGeom>
          <a:ln w="19080">
            <a:solidFill>
              <a:schemeClr val="tx1"/>
            </a:solidFill>
            <a:round/>
          </a:ln>
        </p:spPr>
      </p:sp>
      <p:sp>
        <p:nvSpPr>
          <p:cNvPr id="120" name="Line 9"/>
          <p:cNvSpPr/>
          <p:nvPr/>
        </p:nvSpPr>
        <p:spPr>
          <a:xfrm flipH="1">
            <a:off x="2555640" y="1341360"/>
            <a:ext cx="2016360" cy="2592360"/>
          </a:xfrm>
          <a:prstGeom prst="line">
            <a:avLst/>
          </a:prstGeom>
          <a:ln w="19080">
            <a:solidFill>
              <a:schemeClr val="tx1"/>
            </a:solidFill>
            <a:round/>
          </a:ln>
        </p:spPr>
      </p:sp>
      <p:sp>
        <p:nvSpPr>
          <p:cNvPr id="121" name="Line 10"/>
          <p:cNvSpPr/>
          <p:nvPr/>
        </p:nvSpPr>
        <p:spPr>
          <a:xfrm flipH="1">
            <a:off x="3132000" y="1341360"/>
            <a:ext cx="1440000" cy="3527280"/>
          </a:xfrm>
          <a:prstGeom prst="line">
            <a:avLst/>
          </a:prstGeom>
          <a:ln w="19080">
            <a:solidFill>
              <a:schemeClr val="tx1"/>
            </a:solidFill>
            <a:round/>
          </a:ln>
        </p:spPr>
      </p:sp>
      <p:sp>
        <p:nvSpPr>
          <p:cNvPr id="122" name="Line 11"/>
          <p:cNvSpPr/>
          <p:nvPr/>
        </p:nvSpPr>
        <p:spPr>
          <a:xfrm>
            <a:off x="4572000" y="1341360"/>
            <a:ext cx="720720" cy="3527280"/>
          </a:xfrm>
          <a:prstGeom prst="line">
            <a:avLst/>
          </a:prstGeom>
          <a:ln w="19080">
            <a:solidFill>
              <a:schemeClr val="tx1"/>
            </a:solidFill>
            <a:round/>
          </a:ln>
        </p:spPr>
      </p:sp>
      <p:sp>
        <p:nvSpPr>
          <p:cNvPr id="123" name="Line 12"/>
          <p:cNvSpPr/>
          <p:nvPr/>
        </p:nvSpPr>
        <p:spPr>
          <a:xfrm>
            <a:off x="4572000" y="1341360"/>
            <a:ext cx="1439640" cy="2232000"/>
          </a:xfrm>
          <a:prstGeom prst="line">
            <a:avLst/>
          </a:prstGeom>
          <a:ln w="19080">
            <a:solidFill>
              <a:schemeClr val="tx1"/>
            </a:solidFill>
            <a:round/>
          </a:ln>
        </p:spPr>
      </p:sp>
      <p:sp>
        <p:nvSpPr>
          <p:cNvPr id="124" name="Line 13"/>
          <p:cNvSpPr/>
          <p:nvPr/>
        </p:nvSpPr>
        <p:spPr>
          <a:xfrm>
            <a:off x="4572000" y="1341360"/>
            <a:ext cx="1871640" cy="1150920"/>
          </a:xfrm>
          <a:prstGeom prst="line">
            <a:avLst/>
          </a:prstGeom>
          <a:ln w="19080">
            <a:solidFill>
              <a:schemeClr val="tx1"/>
            </a:solidFill>
            <a:round/>
          </a:ln>
        </p:spPr>
      </p:sp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CustomShape 1"/>
          <p:cNvSpPr/>
          <p:nvPr/>
        </p:nvSpPr>
        <p:spPr>
          <a:xfrm>
            <a:off x="457200" y="704160"/>
            <a:ext cx="8228160" cy="1141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5000" bIns="0" anchor="b"/>
          <a:p>
            <a:pPr>
              <a:lnSpc>
                <a:spcPct val="100000"/>
              </a:lnSpc>
            </a:pPr>
            <a:r>
              <a:rPr lang="it-IT" sz="5000" strike="noStrike">
                <a:solidFill>
                  <a:srgbClr val="04617b"/>
                </a:solidFill>
                <a:latin typeface="Calibri"/>
                <a:ea typeface="DejaVu Sans"/>
              </a:rPr>
              <a:t>               </a:t>
            </a:r>
            <a:endParaRPr/>
          </a:p>
        </p:txBody>
      </p:sp>
      <p:sp>
        <p:nvSpPr>
          <p:cNvPr id="126" name="CustomShape 2"/>
          <p:cNvSpPr/>
          <p:nvPr/>
        </p:nvSpPr>
        <p:spPr>
          <a:xfrm>
            <a:off x="457200" y="2421000"/>
            <a:ext cx="8228160" cy="3902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lang="it-IT" sz="4000" strike="noStrike">
                <a:solidFill>
                  <a:srgbClr val="000000"/>
                </a:solidFill>
                <a:latin typeface="Verdana"/>
                <a:ea typeface="DejaVu Sans"/>
              </a:rPr>
              <a:t>Alla base di questo controllo di vicinato vi è la necessità di ridurre le opportunità dell’evento criminale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id="127" name="Picture 3" descr=""/>
          <p:cNvPicPr/>
          <p:nvPr/>
        </p:nvPicPr>
        <p:blipFill>
          <a:blip r:embed="rId1"/>
          <a:stretch/>
        </p:blipFill>
        <p:spPr>
          <a:xfrm>
            <a:off x="7380360" y="836640"/>
            <a:ext cx="1009800" cy="898560"/>
          </a:xfrm>
          <a:prstGeom prst="rect">
            <a:avLst/>
          </a:prstGeom>
          <a:ln w="9360">
            <a:noFill/>
          </a:ln>
        </p:spPr>
      </p:pic>
      <p:pic>
        <p:nvPicPr>
          <p:cNvPr id="128" name="Picture 6" descr=""/>
          <p:cNvPicPr/>
          <p:nvPr/>
        </p:nvPicPr>
        <p:blipFill>
          <a:blip r:embed="rId2"/>
          <a:stretch/>
        </p:blipFill>
        <p:spPr>
          <a:xfrm>
            <a:off x="611640" y="764640"/>
            <a:ext cx="1657440" cy="897120"/>
          </a:xfrm>
          <a:prstGeom prst="rect">
            <a:avLst/>
          </a:prstGeom>
          <a:ln w="9360">
            <a:noFill/>
          </a:ln>
        </p:spPr>
      </p:pic>
    </p:spTree>
  </p:cSld>
  <p:timing>
    <p:tnLst>
      <p:par>
        <p:cTn id="15" dur="indefinite" restart="never" nodeType="tmRoot">
          <p:childTnLst>
            <p:seq>
              <p:cTn id="1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CustomShape 1"/>
          <p:cNvSpPr/>
          <p:nvPr/>
        </p:nvSpPr>
        <p:spPr>
          <a:xfrm>
            <a:off x="454320" y="2304000"/>
            <a:ext cx="8294040" cy="2743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lang="it-IT" sz="4400" strike="noStrike">
                <a:solidFill>
                  <a:srgbClr val="000000"/>
                </a:solidFill>
                <a:latin typeface="Corbel"/>
                <a:ea typeface="DejaVu Sans"/>
              </a:rPr>
              <a:t>Quali attività devono compiere i cittadini che vogliono aderire e costituirsi in gruppi di controllo?</a:t>
            </a:r>
            <a:endParaRPr/>
          </a:p>
        </p:txBody>
      </p:sp>
    </p:spTree>
  </p:cSld>
  <p:timing>
    <p:tnLst>
      <p:par>
        <p:cTn id="17" dur="indefinite" restart="never" nodeType="tmRoot">
          <p:childTnLst>
            <p:seq>
              <p:cTn id="1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</TotalTime>
  <Application>LibreOffice/4.4.10.10$Windows_x86 LibreOffice_project/5600b19b88a01bbb669b0900100760758dff8c26</Application>
  <Paragraphs>108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2016-03-29T18:36:36Z</dcterms:created>
  <dc:creator>Paola</dc:creator>
  <dc:language>it-IT</dc:language>
  <dcterms:modified xsi:type="dcterms:W3CDTF">2017-07-14T12:41:43Z</dcterms:modified>
  <cp:revision>20</cp:revision>
  <dc:title>Controllo del vicinato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Presentazione su schermo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21</vt:i4>
  </property>
</Properties>
</file>